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8" r:id="rId2"/>
    <p:sldId id="257" r:id="rId3"/>
    <p:sldId id="294" r:id="rId4"/>
    <p:sldId id="295" r:id="rId5"/>
    <p:sldId id="370" r:id="rId6"/>
    <p:sldId id="391" r:id="rId7"/>
    <p:sldId id="373" r:id="rId8"/>
    <p:sldId id="390" r:id="rId9"/>
    <p:sldId id="393" r:id="rId10"/>
    <p:sldId id="374" r:id="rId11"/>
    <p:sldId id="379" r:id="rId12"/>
    <p:sldId id="378" r:id="rId13"/>
    <p:sldId id="398" r:id="rId14"/>
    <p:sldId id="409" r:id="rId15"/>
    <p:sldId id="375" r:id="rId16"/>
    <p:sldId id="401" r:id="rId17"/>
    <p:sldId id="381" r:id="rId18"/>
    <p:sldId id="405" r:id="rId19"/>
    <p:sldId id="410" r:id="rId20"/>
    <p:sldId id="416" r:id="rId21"/>
    <p:sldId id="380" r:id="rId22"/>
    <p:sldId id="411" r:id="rId23"/>
    <p:sldId id="399" r:id="rId24"/>
    <p:sldId id="412" r:id="rId25"/>
    <p:sldId id="413" r:id="rId26"/>
    <p:sldId id="418" r:id="rId27"/>
    <p:sldId id="414" r:id="rId28"/>
    <p:sldId id="385" r:id="rId29"/>
    <p:sldId id="407" r:id="rId30"/>
    <p:sldId id="406" r:id="rId31"/>
    <p:sldId id="389" r:id="rId32"/>
    <p:sldId id="350" r:id="rId33"/>
    <p:sldId id="306" r:id="rId34"/>
    <p:sldId id="339" r:id="rId35"/>
    <p:sldId id="415" r:id="rId36"/>
  </p:sldIdLst>
  <p:sldSz cx="12192000" cy="6858000"/>
  <p:notesSz cx="6735763" cy="98663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2DA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 autoAdjust="0"/>
    <p:restoredTop sz="79487" autoAdjust="0"/>
  </p:normalViewPr>
  <p:slideViewPr>
    <p:cSldViewPr snapToGrid="0">
      <p:cViewPr varScale="1">
        <p:scale>
          <a:sx n="111" d="100"/>
          <a:sy n="111" d="100"/>
        </p:scale>
        <p:origin x="987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6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D6D7-AD73-254B-B670-AC8CAADBD5B3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993D6-4B41-6543-ABF7-C4B8A1C4C80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各位评委</a:t>
            </a:r>
            <a:r>
              <a:rPr lang="zh-CN" altLang="en-US" dirty="0" smtClean="0"/>
              <a:t>老师上午</a:t>
            </a:r>
            <a:r>
              <a:rPr lang="zh-CN" altLang="en-US" dirty="0" smtClean="0"/>
              <a:t>好</a:t>
            </a:r>
          </a:p>
          <a:p>
            <a:r>
              <a:rPr lang="zh-CN" altLang="en-US" dirty="0" smtClean="0"/>
              <a:t>我是来自</a:t>
            </a:r>
            <a:r>
              <a:rPr lang="zh-CN" altLang="en-US" sz="1200" dirty="0" smtClean="0">
                <a:solidFill>
                  <a:srgbClr val="FFFFFF"/>
                </a:solidFill>
                <a:latin typeface="Microsoft Tai Le" panose="020B0502040204020203" pitchFamily="34" charset="0"/>
                <a:ea typeface="微软雅黑" panose="020B0503020204020204" pitchFamily="34" charset="-122"/>
                <a:cs typeface="Microsoft Tai Le" panose="020B0502040204020203" pitchFamily="34" charset="0"/>
              </a:rPr>
              <a:t>流媒体系统部的汤然</a:t>
            </a:r>
            <a:r>
              <a:rPr lang="zh-CN" altLang="en-US" dirty="0" smtClean="0"/>
              <a:t>，下面是我晋升</a:t>
            </a:r>
            <a:r>
              <a:rPr lang="en-US" altLang="zh-CN" dirty="0" smtClean="0"/>
              <a:t>p3-3</a:t>
            </a:r>
            <a:r>
              <a:rPr lang="zh-CN" altLang="en-US" dirty="0" smtClean="0"/>
              <a:t>答辩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solidFill>
                  <a:srgbClr val="FF0000"/>
                </a:solidFill>
              </a:rPr>
              <a:t>直播窄带上线后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</a:t>
            </a:r>
            <a:r>
              <a:rPr lang="zh-CN" altLang="en-US" sz="12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大盘人均码率下降</a:t>
            </a:r>
            <a:r>
              <a:rPr lang="en-US" altLang="zh-CN" sz="12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4.17%</a:t>
            </a:r>
          </a:p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这意味着在高峰期可以节省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百万，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千万级的带宽成本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r>
              <a:rPr lang="zh-CN" altLang="en-US" sz="1200" b="1" dirty="0" smtClean="0">
                <a:solidFill>
                  <a:srgbClr val="FF0000"/>
                </a:solidFill>
              </a:rPr>
              <a:t>同时沉淀了一套竞品拉流的方法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为后续业务进行竞品画质分析也积累了一些能力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endParaRPr lang="en-US" altLang="zh-CN" sz="1200" b="1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200" b="1" dirty="0" smtClean="0">
                <a:solidFill>
                  <a:srgbClr val="FF0000"/>
                </a:solidFill>
              </a:rPr>
              <a:t>https://info.bilibili.co/pages/viewpage.action?pageId=637042379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https://git.bilibili.co/gongchaorui/huya-live-worm/-/blob/main/README.md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rgbClr val="FF0000"/>
                </a:solidFill>
              </a:rPr>
              <a:t>在完成了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CPU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的窄带后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我又做了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GPU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的窄带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但是这次的目标是用廉价的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GPU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替换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CPU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rgbClr val="FF0000"/>
                </a:solidFill>
              </a:rPr>
              <a:t>我们使用廉价的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3060, RTX5000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转码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部分尾部房间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节省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CPU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数千核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200" b="1" dirty="0" smtClean="0">
                <a:solidFill>
                  <a:srgbClr val="FF0000"/>
                </a:solidFill>
              </a:rPr>
              <a:t>----------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200" b="1" dirty="0" smtClean="0">
                <a:solidFill>
                  <a:srgbClr val="FF0000"/>
                </a:solidFill>
              </a:rPr>
              <a:t>3000-5000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核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gpu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规模如果可以扩大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则可以继续替换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200" b="1" dirty="0" smtClean="0">
                <a:solidFill>
                  <a:srgbClr val="FF0000"/>
                </a:solidFill>
              </a:rPr>
              <a:t>https://info.bilibili.co/pages/viewpage.action?pageId=692174402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https://doc.weixin.qq.com/sheet/e3_AGMAswbyADgPr0vUz5oRKG7xKmtAN?scode=ANYAEAdoABE98U65tqAFQAXgbtADg&amp;tab=p2qpag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我还有一些其他的降本成果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包括窄带高清和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GPU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前处理相关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都有较大的码率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收益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可以看到表格里面频繁的有版本更新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------------------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https://doc.weixin.qq.com/sheet/e3_ARQACAaAAN0XIB0mMq5SD6dviroQc?scode=ANYAEAdoABEsRaExQeAFQAXgbtADg&amp;tab=BB08J2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落地流式转码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解决了大文件问题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为流式的后期发展探寻了方向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工程化落地窄带高清联合预测</a:t>
            </a:r>
            <a:endParaRPr lang="en-US" altLang="zh-CN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264</a:t>
            </a:r>
            <a:r>
              <a:rPr lang="en-US" altLang="zh-CN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264, 265</a:t>
            </a:r>
          </a:p>
          <a:p>
            <a:r>
              <a:rPr lang="zh-CN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节约标定的时间</a:t>
            </a:r>
            <a:r>
              <a:rPr lang="en-US" altLang="zh-CN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, </a:t>
            </a:r>
            <a:r>
              <a:rPr lang="zh-CN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减少算力消耗</a:t>
            </a:r>
            <a:endParaRPr lang="en-US" altLang="zh-CN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工程化落地快速窄带高清</a:t>
            </a:r>
            <a:r>
              <a:rPr lang="en-US" altLang="zh-CN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H265</a:t>
            </a:r>
          </a:p>
          <a:p>
            <a:endParaRPr lang="en-US" altLang="zh-CN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出于降本增效的压力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编码器会有频繁的版本迭代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.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每次版本迭代都要经过测评和标定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同时窄带高清也需要重新训练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于是我对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自研编码器的上线流程进行了加速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包括缩短测评时间和协助加速窄带高清工程化链路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降低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窄带高清训练时间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我的目标就是从工程角度出发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为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业务提供更灵活的转码策略选择的同时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也方便自研编码器的快速迭代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</a:t>
            </a:r>
            <a:r>
              <a:rPr lang="en-US" altLang="zh-CN" sz="12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zh-CN" altLang="en-US" sz="12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更快的吃到码率收益的蛋糕</a:t>
            </a:r>
            <a:r>
              <a:rPr lang="en-US" altLang="zh-CN" sz="12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.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0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在接入的瀚博的时候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了解到芯片行业的一些变化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他们使用软硬结合的方式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将一部分计算能力固化在硬件上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能力放在软件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使得他们有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更多的灵活性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而且瀚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博的芯片并不是当前最高纳米制程的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未来肯定还会有更好的业内方案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考虑到降本增效和云转型的当下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我开始进行一些提前布局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未来会有越来越多的三方编码器入局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我们和采购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基架团队都不可能一个个花时间集成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比较好的一个解法是建立一种标准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我总结引入瀚博编码器的整体流程和遇到的一些问题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归纳整理了一套编码器准入的流程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首先我们选定一批视频素材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固定部分编码参数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将线上在用的编码器和开源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x264/265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编码器进行质量对比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形成基准线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在三方自测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让他们用同样的素材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固定同样的参数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也和开源编码器进行质量对比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之后跟我们的基线进行对比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达到一定的门槛后可以进入下一步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复验</a:t>
            </a:r>
            <a:endParaRPr lang="en-US" altLang="zh-CN" sz="1200" b="1" baseline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复验时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我们使用更丰富的素材集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在测评系统中进行更加全面的自动化评测并交付标准结果文档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若这一步通过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则可以加入采购的选择列表中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同时记录数据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baseline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baseline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baseline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rgbClr val="FF0000"/>
                </a:solidFill>
              </a:rPr>
              <a:t>准入规范形成后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采购和基架团队可以根据基准进行操作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先让三方厂商自测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符合基准后再投入人力进行沟通和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集成测试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同时在复验结束后就可以有一个上线预期收益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作为采购招标的一个依据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.</a:t>
            </a:r>
            <a:endParaRPr lang="zh-CN" altLang="en-US" sz="1200" b="1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rgbClr val="FF0000"/>
                </a:solidFill>
              </a:rPr>
              <a:t>目前已经测完了 自研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瀚博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涌现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, 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netint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腾讯云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codec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进行中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立足于多媒体技术，服务业务、支撑业务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5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我将从以下四个方面来汇报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在过去的工作中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我对接了公司十多个业务方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主导或参与了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端专项十多个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我一直用自身扎实的多媒体技术，去服务好业务、支撑好业务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baseline="0" dirty="0" smtClean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zh-CN" altLang="en-US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1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在我接手工程团队后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我看到了直播云导播台和直播转码的一些能优化的点</a:t>
            </a:r>
            <a:endParaRPr lang="en-US" altLang="zh-CN" sz="1200" b="1" baseline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看到导播台和转码系统都是起一个</a:t>
            </a:r>
            <a:r>
              <a:rPr lang="en-US" altLang="zh-CN" sz="1200" b="1" baseline="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来执行固定的任务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只是导播台因为业务原因更复杂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当业务简单的时候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导播台就和转码系统几乎差不多了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那能不能让转码系统直接起导播台呢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复杂的就是原来的导播台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简单的就只负责普通转码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baseline="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ars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b="1" baseline="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jomy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一起来做相关的合并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有架构的能力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培养项目管理的能力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导播台一个图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转码一个图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可以看到导播台和转码系统都是起一个</a:t>
            </a:r>
            <a:r>
              <a:rPr lang="en-US" altLang="zh-CN" sz="1200" b="1" baseline="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来执行固定的任务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只是导播台因为业务原因更复杂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当业务简单的时候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导播台就和转码系统几乎差不多了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那能不能让转码系统直接起导播台呢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复杂的就是原来的导播台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简单的就只负责普通转码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 baseline="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ars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b="1" baseline="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jomy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一起来做相关的合并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有架构的能力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培养项目管理的能力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1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 smtClean="0"/>
              <a:t>工程团队除了单独的产品化标准能力还能作什么？能否在实际的大型业务中赋能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dirty="0" smtClean="0"/>
              <a:t>基于云转型的基座，为</a:t>
            </a:r>
            <a:r>
              <a:rPr lang="en-US" altLang="zh-CN" dirty="0" smtClean="0"/>
              <a:t>S13</a:t>
            </a:r>
            <a:r>
              <a:rPr lang="zh-CN" altLang="en-US" dirty="0" smtClean="0"/>
              <a:t>的各类玩法赋能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从这之后会强调每个功能业务都涉及多个团队合作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跨组 跨部门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7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外挂字幕我们是做在</a:t>
            </a:r>
            <a:r>
              <a:rPr lang="en-US" altLang="zh-CN" sz="12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sei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比虎牙那种单独用一路字幕流的好处是时移也可以有字幕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.(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其实他们也能实现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但是他们没做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我们有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导播台转码合并后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我们实现功能和需求更加灵活方便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让我们可以把功能做的更好更强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也得到了用户和产运的认可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这两个功能在英雄联盟上线后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王者荣耀的运营已经在找我想后续接入使用了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37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>
                <a:effectLst/>
              </a:rPr>
              <a:t>合并后的系统也更好的支持了官方频道房和大航海专属直播</a:t>
            </a:r>
            <a:r>
              <a:rPr lang="en-US" altLang="zh-CN" b="0" dirty="0" smtClean="0">
                <a:effectLst/>
              </a:rPr>
              <a:t>, </a:t>
            </a:r>
            <a:r>
              <a:rPr lang="zh-CN" altLang="en-US" b="0" dirty="0" smtClean="0">
                <a:effectLst/>
              </a:rPr>
              <a:t>为公司带来了可观的收益</a:t>
            </a:r>
            <a:endParaRPr lang="zh-CN" altLang="en-US" b="0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28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多人视频连线针对画面信息审核方案</a:t>
            </a:r>
            <a:r>
              <a:rPr lang="zh-CN" altLang="en-US" dirty="0" smtClean="0"/>
              <a:t>沟通</a:t>
            </a:r>
            <a:endParaRPr lang="en-US" altLang="zh-CN" dirty="0" smtClean="0"/>
          </a:p>
          <a:p>
            <a:r>
              <a:rPr lang="zh-CN" altLang="en-US" b="1" dirty="0" smtClean="0">
                <a:effectLst/>
              </a:rPr>
              <a:t>大航海</a:t>
            </a:r>
            <a:r>
              <a:rPr lang="en-US" altLang="zh-CN" b="1" dirty="0" smtClean="0">
                <a:effectLst/>
              </a:rPr>
              <a:t>, </a:t>
            </a:r>
            <a:r>
              <a:rPr lang="zh-CN" altLang="en-US" b="1" dirty="0" smtClean="0">
                <a:effectLst/>
              </a:rPr>
              <a:t>官频房等等</a:t>
            </a:r>
            <a:endParaRPr lang="zh-CN" altLang="en-US" b="1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57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游戏运营   播放器   直播中台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算法团队等等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【需求群】王者荣耀直播AI打点需求 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里面有测试的直播图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 Visitor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指访问网站或应用程序的唯一访客数量。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ffectLst/>
              </a:rPr>
              <a:t>在</a:t>
            </a:r>
            <a:r>
              <a:rPr lang="en-US" altLang="zh-CN" dirty="0" smtClean="0">
                <a:effectLst/>
              </a:rPr>
              <a:t>AIGC</a:t>
            </a:r>
            <a:r>
              <a:rPr lang="zh-CN" altLang="en-US" dirty="0" smtClean="0">
                <a:effectLst/>
              </a:rPr>
              <a:t>大火时</a:t>
            </a:r>
            <a:r>
              <a:rPr lang="en-US" altLang="zh-CN" dirty="0" smtClean="0">
                <a:effectLst/>
              </a:rPr>
              <a:t>, </a:t>
            </a:r>
            <a:r>
              <a:rPr lang="zh-CN" altLang="en-US" dirty="0" smtClean="0">
                <a:effectLst/>
              </a:rPr>
              <a:t>我就在想这个东西能不能帮助我们的业务方</a:t>
            </a:r>
            <a:r>
              <a:rPr lang="en-US" altLang="zh-CN" dirty="0" smtClean="0">
                <a:effectLst/>
              </a:rPr>
              <a:t>, </a:t>
            </a:r>
            <a:r>
              <a:rPr lang="zh-CN" altLang="en-US" dirty="0" smtClean="0">
                <a:effectLst/>
              </a:rPr>
              <a:t>我想到的是一个场景是视频拆条</a:t>
            </a:r>
            <a:r>
              <a:rPr lang="en-US" altLang="zh-CN" dirty="0" smtClean="0">
                <a:effectLst/>
              </a:rPr>
              <a:t>, </a:t>
            </a:r>
            <a:r>
              <a:rPr lang="zh-CN" altLang="en-US" dirty="0" smtClean="0">
                <a:effectLst/>
              </a:rPr>
              <a:t>于是我找到</a:t>
            </a:r>
            <a:r>
              <a:rPr lang="en-US" altLang="zh-CN" dirty="0" smtClean="0">
                <a:effectLst/>
              </a:rPr>
              <a:t>OGV, </a:t>
            </a:r>
            <a:r>
              <a:rPr lang="zh-CN" altLang="en-US" dirty="0" smtClean="0">
                <a:effectLst/>
              </a:rPr>
              <a:t>了解到他们现在的高能看点主要有</a:t>
            </a:r>
            <a:r>
              <a:rPr lang="en-US" altLang="zh-CN" dirty="0" smtClean="0">
                <a:effectLst/>
              </a:rPr>
              <a:t>3</a:t>
            </a:r>
            <a:r>
              <a:rPr lang="zh-CN" altLang="en-US" dirty="0" smtClean="0">
                <a:effectLst/>
              </a:rPr>
              <a:t>个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历史贡献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rgbClr val="FF0000"/>
                </a:solidFill>
              </a:rPr>
              <a:t>我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22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年底开始带团队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rgbClr val="FF0000"/>
                </a:solidFill>
              </a:rPr>
              <a:t>团队Q3完成55个新增需求, 其中包括降本需求9个, 业务需求22个.https://doc.weixin.qq.com/sheet/e3_ARQACAaAAN02g8Z1Z02Tw0Jq1lBLU?scode=ANYAEAdoABEzaXlRwTAFQAXgbtADg&amp;tab=vgho2n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我的个人技术影响包括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年会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技术贡献奖</a:t>
            </a:r>
            <a:endParaRPr lang="en-US" altLang="zh-CN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年部门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优秀员工</a:t>
            </a:r>
            <a:endParaRPr lang="en-US" altLang="zh-CN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参与公司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超级电磁波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视频相关知识科普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易云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去年底参加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参加上海技术交易所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信息无障碍技术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路演分享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2023B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H1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优秀项目奖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年哔哩哔哩十佳优先技术专利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产出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工作相关专利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30+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1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其中授权专利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谢谢各位评委</a:t>
            </a:r>
            <a:r>
              <a:rPr lang="en-US" altLang="zh-CN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aseline="0" dirty="0" smtClean="0"/>
              <a:t>近两年的首要目标就是降本增效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那从技术角度上我可以做什么呢</a:t>
            </a: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一个值得考虑的方向是引入硬件编码器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,22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月基架找到我们开始接触瀚博编码器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花费了大半年的时间才确认要采购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之后又花了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个月的时间完成上线准备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4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月正式在点播线上灰度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10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月上线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S13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过程中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我整理接入瀚博做了哪些事情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沉淀了一套标准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规范包括了前期接入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这几天新到了一批瀚博的机器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已经快速完成上线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相比于第一次上线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节省了一半以上的时间</a:t>
            </a:r>
            <a:r>
              <a:rPr lang="en-US" altLang="zh-CN" sz="1200" b="1" baseline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瀚博是我们第一次集成第三方硬件编码器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所以遇到了很多问题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获得了很大的收益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在整体质量不降低的情况下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我们节省了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264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清晰度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9%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码率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新机器交付后吞吐提升明显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此外我复用了之前点播窄带高清的经验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在直播上进行了尝试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完成了直播竞品的一些调研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收集直播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2000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的直播间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当做标定的素材集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完成了转码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数据回收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数据分析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分析数据后我对齐了点直播的画质</a:t>
            </a:r>
            <a:r>
              <a:rPr lang="en-US" altLang="zh-CN" sz="12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vmaf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91.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得出了直播窄带的</a:t>
            </a:r>
            <a:r>
              <a:rPr lang="en-US" altLang="zh-CN" sz="12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crf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参数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.</a:t>
            </a: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在这个过程中我们沉淀了一些标定和竞品调研的方法论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在建设直播窄带高清的时候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我们还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解决了直播转码套餐的</a:t>
            </a:r>
            <a:r>
              <a:rPr lang="zh-CN" altLang="en-US" sz="1200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历史债</a:t>
            </a:r>
            <a:r>
              <a:rPr lang="en-US" altLang="zh-CN" sz="1200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</a:t>
            </a:r>
            <a:r>
              <a:rPr lang="en-US" altLang="zh-CN" sz="1200" baseline="0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zh-CN" altLang="en-US" sz="1200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统一直播转码套餐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逻辑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同时在标准的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L0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套餐外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</a:t>
            </a:r>
          </a:p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提供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L-2 ~ L+2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</a:t>
            </a:r>
            <a:r>
              <a:rPr lang="zh-CN" altLang="en-US" sz="1200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灵活直播质量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</a:t>
            </a:r>
            <a:r>
              <a:rPr lang="en-US" altLang="zh-CN" sz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zh-CN" altLang="en-US" sz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方便业务根据自身情况做出选择</a:t>
            </a:r>
            <a:r>
              <a:rPr lang="en-US" altLang="zh-CN" sz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. </a:t>
            </a:r>
            <a:endParaRPr lang="zh-CN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US" altLang="zh-CN" sz="1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993D6-4B41-6543-ABF7-C4B8A1C4C80C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351654" y="3429000"/>
            <a:ext cx="11510573" cy="0"/>
            <a:chOff x="351654" y="6381750"/>
            <a:chExt cx="11510573" cy="0"/>
          </a:xfrm>
        </p:grpSpPr>
        <p:cxnSp>
          <p:nvCxnSpPr>
            <p:cNvPr id="9" name="直接连接符 8"/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381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381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标题 1"/>
          <p:cNvSpPr txBox="1"/>
          <p:nvPr userDrawn="1"/>
        </p:nvSpPr>
        <p:spPr>
          <a:xfrm>
            <a:off x="1335535" y="2709000"/>
            <a:ext cx="9541807" cy="72000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 defTabSz="1219200" rtl="0" eaLnBrk="1" latinLnBrk="0" hangingPunct="1">
              <a:spcBef>
                <a:spcPct val="0"/>
              </a:spcBef>
              <a:buNone/>
              <a:defRPr sz="2800" b="1" kern="1200" spc="300">
                <a:solidFill>
                  <a:srgbClr val="0CB6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endParaRPr lang="zh-CN" altLang="en-US" sz="400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5025066" y="5281227"/>
            <a:ext cx="2154321" cy="11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0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31297-9D05-482B-A681-01638E1793FB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o.bilibili.co/pages/viewpage.action?pageId=637042379" TargetMode="External"/><Relationship Id="rId5" Type="http://schemas.openxmlformats.org/officeDocument/2006/relationships/hyperlink" Target="https://git.bilibili.co/gongchaorui/huya-live-worm/-/blob/main/README.md" TargetMode="External"/><Relationship Id="rId4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GIF"/><Relationship Id="rId5" Type="http://schemas.openxmlformats.org/officeDocument/2006/relationships/tags" Target="../tags/tag5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.GIF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DA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8"/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9"/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10"/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11"/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Freeform 12"/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13"/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14"/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Freeform 15"/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Freeform 16"/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28952" b="40483"/>
          <a:stretch>
            <a:fillRect/>
          </a:stretch>
        </p:blipFill>
        <p:spPr>
          <a:xfrm>
            <a:off x="738754" y="1038033"/>
            <a:ext cx="1688434" cy="83744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738754" y="2465009"/>
            <a:ext cx="5346133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2023H1</a:t>
            </a:r>
            <a:r>
              <a:rPr lang="zh-CN" altLang="en-US" sz="6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部门晋升答辩</a:t>
            </a:r>
            <a:endParaRPr lang="en-US" altLang="zh-CN" sz="6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18"/>
          <p:cNvSpPr>
            <a:spLocks noChangeArrowheads="1"/>
          </p:cNvSpPr>
          <p:nvPr/>
        </p:nvSpPr>
        <p:spPr bwMode="auto">
          <a:xfrm>
            <a:off x="738754" y="4126672"/>
            <a:ext cx="3151602" cy="100813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汤然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所属部门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：流媒体系统部              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34"/>
    </mc:Choice>
    <mc:Fallback xmlns="">
      <p:transition spd="slow" advTm="168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78" y="1664106"/>
            <a:ext cx="7408606" cy="51938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降本增效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5088" y="1139483"/>
            <a:ext cx="5273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直播窄带高清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-CPU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收益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3763" y="2324423"/>
            <a:ext cx="42894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</a:t>
            </a: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大盘人均码率下降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4.17%</a:t>
            </a:r>
          </a:p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高峰期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节省带宽成本</a:t>
            </a: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百万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千万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级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沉淀竞品拉流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方法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积累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标定经验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  <a:hlinkClick r:id="rId5"/>
              </a:rPr>
              <a:t>虎牙拉流方法</a:t>
            </a:r>
            <a:endParaRPr lang="en-US" altLang="zh-CN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  <a:hlinkClick r:id="rId6"/>
              </a:rPr>
              <a:t>Faster-VQA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  <a:hlinkClick r:id="rId6"/>
              </a:rPr>
              <a:t>测评结果</a:t>
            </a:r>
            <a:endParaRPr lang="zh-CN" altLang="en-US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9379976" y="2964694"/>
            <a:ext cx="182878" cy="415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降本增效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5087" y="1143407"/>
            <a:ext cx="653675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直播窄带高清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-GPU</a:t>
            </a:r>
            <a:endParaRPr lang="en-US" altLang="zh-CN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       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---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利用廉价的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GPU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替换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CPU</a:t>
            </a:r>
          </a:p>
          <a:p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3060</a:t>
            </a:r>
          </a:p>
          <a:p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RTX5000</a:t>
            </a:r>
          </a:p>
          <a:p>
            <a:endParaRPr lang="en-US" altLang="zh-CN" sz="20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0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节省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CPU</a:t>
            </a: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数千核</a:t>
            </a:r>
            <a:endParaRPr lang="en-US" altLang="zh-CN" sz="20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51" y="4066312"/>
            <a:ext cx="11310615" cy="2241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降本增效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5087" y="1143407"/>
            <a:ext cx="30648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其他降本成果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窄带高清联合预测</a:t>
            </a:r>
            <a:endParaRPr lang="en-US" altLang="zh-CN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2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1080p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码率节省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12</a:t>
            </a:r>
            <a:r>
              <a:rPr lang="en-US" altLang="zh-CN" sz="2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%</a:t>
            </a:r>
            <a:endParaRPr lang="en-US" altLang="zh-CN" sz="24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972" y="2891098"/>
            <a:ext cx="9207944" cy="3806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64935" y="1989792"/>
            <a:ext cx="30832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落地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GPU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前处理的工程化</a:t>
            </a:r>
            <a:endParaRPr lang="en-US" altLang="zh-CN" sz="2000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平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均码率节省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9%</a:t>
            </a:r>
          </a:p>
          <a:p>
            <a:pPr lvl="0"/>
            <a:endParaRPr lang="en-US" altLang="zh-CN" sz="24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12324" y="1989792"/>
            <a:ext cx="30832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快速窄带高清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平均码率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节省</a:t>
            </a:r>
            <a:r>
              <a:rPr lang="en-US" altLang="zh-CN" sz="2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11.18%</a:t>
            </a:r>
            <a:endParaRPr lang="en-US" altLang="zh-CN" sz="24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降本增效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5086" y="1143407"/>
            <a:ext cx="1054635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其他降本成果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加速推进自研编码器快速上线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缩短测评时间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7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天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1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天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自动化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CICD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git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项目联动触发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灵活使用线上资源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协助加快窄带工程化链路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,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降低窄带高清训练时间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(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30</a:t>
            </a: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天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15</a:t>
            </a: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天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科学降低生产训练总量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补偿参数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调整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1"/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lvl="1"/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提供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更灵活多样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的优化转码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策略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同时方便自研编码器快速迭代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BILIAVC-1.6.2 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码率收益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6.56%</a:t>
            </a:r>
          </a:p>
          <a:p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BILIHEVC-3.7.4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码率收益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3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%</a:t>
            </a:r>
          </a:p>
          <a:p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BILIAV1-2.4.1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码率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收益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3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%</a:t>
            </a:r>
            <a:endParaRPr lang="en-US" altLang="zh-CN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主要工作回顾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87228" y="1709192"/>
            <a:ext cx="79510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技术降本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编码器准入</a:t>
            </a:r>
            <a:endParaRPr lang="en-US" altLang="zh-CN" sz="3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直能力聚合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其他工作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788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23"/>
    </mc:Choice>
    <mc:Fallback xmlns="">
      <p:transition spd="slow" advTm="5472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编码器准入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49126" y="1089330"/>
            <a:ext cx="694499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瀚博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编码器引发的思考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软硬结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合</a:t>
            </a:r>
            <a:endParaRPr lang="en-US" altLang="zh-CN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    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硬件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固化计算能力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    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软件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提供编码能力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本增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效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云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转型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未来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趋势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3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36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	</a:t>
            </a:r>
            <a:r>
              <a:rPr lang="zh-CN" altLang="en-US" sz="36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提前布局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+ </a:t>
            </a:r>
            <a:r>
              <a:rPr lang="zh-CN" altLang="en-US" sz="36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基础建设</a:t>
            </a:r>
            <a:endParaRPr lang="en-US" altLang="zh-CN" sz="36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编码器准入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95110" y="1666627"/>
            <a:ext cx="10887635" cy="5128795"/>
          </a:xfrm>
          <a:prstGeom prst="rect">
            <a:avLst/>
          </a:prstGeom>
          <a:solidFill>
            <a:srgbClr val="99CD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360711" y="1799789"/>
            <a:ext cx="1107141" cy="452151"/>
          </a:xfrm>
          <a:prstGeom prst="rect">
            <a:avLst/>
          </a:prstGeom>
          <a:solidFill>
            <a:srgbClr val="F9E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三方自测</a:t>
            </a:r>
            <a:endParaRPr lang="zh-CN" altLang="en-US" b="1" dirty="0"/>
          </a:p>
        </p:txBody>
      </p:sp>
      <p:sp>
        <p:nvSpPr>
          <p:cNvPr id="55" name="矩形 54"/>
          <p:cNvSpPr/>
          <p:nvPr/>
        </p:nvSpPr>
        <p:spPr>
          <a:xfrm>
            <a:off x="3228340" y="1805305"/>
            <a:ext cx="1360805" cy="452120"/>
          </a:xfrm>
          <a:prstGeom prst="rect">
            <a:avLst/>
          </a:prstGeom>
          <a:solidFill>
            <a:srgbClr val="F9E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复验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回归</a:t>
            </a:r>
            <a:endParaRPr lang="zh-CN" altLang="en-US" b="1" dirty="0"/>
          </a:p>
        </p:txBody>
      </p:sp>
      <p:sp>
        <p:nvSpPr>
          <p:cNvPr id="56" name="矩形 55"/>
          <p:cNvSpPr/>
          <p:nvPr/>
        </p:nvSpPr>
        <p:spPr>
          <a:xfrm>
            <a:off x="5105314" y="1796674"/>
            <a:ext cx="1107141" cy="452151"/>
          </a:xfrm>
          <a:prstGeom prst="rect">
            <a:avLst/>
          </a:prstGeom>
          <a:solidFill>
            <a:srgbClr val="F9E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详细标定</a:t>
            </a:r>
          </a:p>
        </p:txBody>
      </p:sp>
      <p:sp>
        <p:nvSpPr>
          <p:cNvPr id="57" name="矩形 56"/>
          <p:cNvSpPr/>
          <p:nvPr/>
        </p:nvSpPr>
        <p:spPr>
          <a:xfrm>
            <a:off x="7092371" y="1800991"/>
            <a:ext cx="1107141" cy="452151"/>
          </a:xfrm>
          <a:prstGeom prst="rect">
            <a:avLst/>
          </a:prstGeom>
          <a:solidFill>
            <a:srgbClr val="F9E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集成开发</a:t>
            </a:r>
            <a:endParaRPr lang="zh-CN" altLang="en-US" b="1" dirty="0"/>
          </a:p>
        </p:txBody>
      </p:sp>
      <p:sp>
        <p:nvSpPr>
          <p:cNvPr id="58" name="矩形 57"/>
          <p:cNvSpPr/>
          <p:nvPr/>
        </p:nvSpPr>
        <p:spPr>
          <a:xfrm>
            <a:off x="9113917" y="1805557"/>
            <a:ext cx="1107141" cy="452151"/>
          </a:xfrm>
          <a:prstGeom prst="rect">
            <a:avLst/>
          </a:prstGeom>
          <a:solidFill>
            <a:srgbClr val="F9E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上线迭代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1309163" y="2396747"/>
            <a:ext cx="1210235" cy="553717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编码器</a:t>
            </a:r>
            <a:r>
              <a:rPr lang="en-US" altLang="zh-CN" sz="1050" dirty="0" smtClean="0">
                <a:solidFill>
                  <a:schemeClr val="tx1"/>
                </a:solidFill>
              </a:rPr>
              <a:t>(</a:t>
            </a:r>
            <a:r>
              <a:rPr lang="zh-CN" altLang="en-US" sz="1050" dirty="0" smtClean="0">
                <a:solidFill>
                  <a:schemeClr val="tx1"/>
                </a:solidFill>
              </a:rPr>
              <a:t>自研</a:t>
            </a:r>
            <a:r>
              <a:rPr lang="en-US" altLang="zh-CN" sz="1050" dirty="0" smtClean="0">
                <a:solidFill>
                  <a:schemeClr val="tx1"/>
                </a:solidFill>
              </a:rPr>
              <a:t>,x264/5,</a:t>
            </a:r>
            <a:r>
              <a:rPr lang="zh-CN" altLang="en-US" sz="1050" dirty="0" smtClean="0">
                <a:solidFill>
                  <a:schemeClr val="tx1"/>
                </a:solidFill>
              </a:rPr>
              <a:t>瀚博</a:t>
            </a:r>
            <a:r>
              <a:rPr lang="en-US" altLang="zh-CN" sz="1050" dirty="0" smtClean="0">
                <a:solidFill>
                  <a:schemeClr val="tx1"/>
                </a:solidFill>
              </a:rPr>
              <a:t>,</a:t>
            </a:r>
            <a:r>
              <a:rPr lang="en-US" altLang="zh-CN" sz="1050" dirty="0" err="1" smtClean="0">
                <a:solidFill>
                  <a:schemeClr val="tx1"/>
                </a:solidFill>
              </a:rPr>
              <a:t>gpu</a:t>
            </a:r>
            <a:r>
              <a:rPr lang="en-US" altLang="zh-CN" sz="1050" dirty="0" smtClean="0">
                <a:solidFill>
                  <a:schemeClr val="tx1"/>
                </a:solidFill>
              </a:rPr>
              <a:t>…)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946573" y="3927828"/>
            <a:ext cx="852078" cy="367844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点播场景</a:t>
            </a:r>
            <a:endParaRPr lang="en-US" altLang="zh-CN" sz="105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050" dirty="0" smtClean="0">
                <a:solidFill>
                  <a:schemeClr val="tx1"/>
                </a:solidFill>
              </a:rPr>
              <a:t>(</a:t>
            </a:r>
            <a:r>
              <a:rPr lang="zh-CN" altLang="en-US" sz="1050" dirty="0" smtClean="0">
                <a:solidFill>
                  <a:schemeClr val="tx1"/>
                </a:solidFill>
              </a:rPr>
              <a:t>标准参数</a:t>
            </a:r>
            <a:r>
              <a:rPr lang="en-US" altLang="zh-CN" sz="1050" dirty="0" smtClean="0">
                <a:solidFill>
                  <a:schemeClr val="tx1"/>
                </a:solidFill>
              </a:rPr>
              <a:t>)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1292325" y="3280691"/>
            <a:ext cx="1210235" cy="286872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素材</a:t>
            </a:r>
            <a:r>
              <a:rPr lang="zh-CN" altLang="en-US" sz="1050" dirty="0" smtClean="0">
                <a:solidFill>
                  <a:schemeClr val="tx1"/>
                </a:solidFill>
              </a:rPr>
              <a:t>集</a:t>
            </a:r>
            <a:r>
              <a:rPr lang="en-US" altLang="zh-CN" sz="1050" dirty="0" smtClean="0">
                <a:solidFill>
                  <a:schemeClr val="tx1"/>
                </a:solidFill>
              </a:rPr>
              <a:t>1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6528541" y="2372525"/>
            <a:ext cx="23062" cy="4422897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54" idx="3"/>
            <a:endCxn id="55" idx="1"/>
          </p:cNvCxnSpPr>
          <p:nvPr/>
        </p:nvCxnSpPr>
        <p:spPr>
          <a:xfrm>
            <a:off x="2468487" y="2025865"/>
            <a:ext cx="760095" cy="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55" idx="3"/>
            <a:endCxn id="56" idx="1"/>
          </p:cNvCxnSpPr>
          <p:nvPr/>
        </p:nvCxnSpPr>
        <p:spPr>
          <a:xfrm flipV="1">
            <a:off x="4589388" y="2022743"/>
            <a:ext cx="516255" cy="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56" idx="3"/>
            <a:endCxn id="57" idx="1"/>
          </p:cNvCxnSpPr>
          <p:nvPr/>
        </p:nvCxnSpPr>
        <p:spPr>
          <a:xfrm>
            <a:off x="6212455" y="2022750"/>
            <a:ext cx="879916" cy="4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57" idx="3"/>
            <a:endCxn id="58" idx="1"/>
          </p:cNvCxnSpPr>
          <p:nvPr/>
        </p:nvCxnSpPr>
        <p:spPr>
          <a:xfrm>
            <a:off x="8199512" y="2027067"/>
            <a:ext cx="914405" cy="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66"/>
          <p:cNvSpPr/>
          <p:nvPr/>
        </p:nvSpPr>
        <p:spPr>
          <a:xfrm>
            <a:off x="2013593" y="3928538"/>
            <a:ext cx="852078" cy="367844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直播场景</a:t>
            </a:r>
            <a:endParaRPr lang="en-US" altLang="zh-CN" sz="105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050" dirty="0" smtClean="0">
                <a:solidFill>
                  <a:schemeClr val="tx1"/>
                </a:solidFill>
              </a:rPr>
              <a:t>(</a:t>
            </a:r>
            <a:r>
              <a:rPr lang="zh-CN" altLang="en-US" sz="1050" dirty="0" smtClean="0">
                <a:solidFill>
                  <a:schemeClr val="tx1"/>
                </a:solidFill>
              </a:rPr>
              <a:t>标准参数</a:t>
            </a:r>
            <a:r>
              <a:rPr lang="en-US" altLang="zh-CN" sz="1050" dirty="0" smtClean="0">
                <a:solidFill>
                  <a:schemeClr val="tx1"/>
                </a:solidFill>
              </a:rPr>
              <a:t>)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39046" y="3493205"/>
            <a:ext cx="3504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X</a:t>
            </a:r>
            <a:endParaRPr lang="zh-CN" alt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748103" y="2849391"/>
            <a:ext cx="3504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X</a:t>
            </a:r>
            <a:endParaRPr lang="zh-CN" alt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2408893" y="5167475"/>
            <a:ext cx="819726" cy="286872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</a:rPr>
              <a:t>ROI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1661494" y="5623059"/>
            <a:ext cx="1022876" cy="286872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较大</a:t>
            </a:r>
            <a:r>
              <a:rPr lang="en-US" altLang="zh-CN" sz="1050" dirty="0" smtClean="0">
                <a:solidFill>
                  <a:schemeClr val="tx1"/>
                </a:solidFill>
              </a:rPr>
              <a:t>(</a:t>
            </a:r>
            <a:r>
              <a:rPr lang="zh-CN" altLang="en-US" sz="1050" dirty="0">
                <a:solidFill>
                  <a:schemeClr val="tx1"/>
                </a:solidFill>
              </a:rPr>
              <a:t>月级别</a:t>
            </a:r>
            <a:r>
              <a:rPr lang="en-US" altLang="zh-CN" sz="1050" dirty="0" smtClean="0">
                <a:solidFill>
                  <a:schemeClr val="tx1"/>
                </a:solidFill>
              </a:rPr>
              <a:t>)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2833384" y="5623059"/>
            <a:ext cx="1022876" cy="286872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较小</a:t>
            </a:r>
            <a:r>
              <a:rPr lang="en-US" altLang="zh-CN" sz="1050" dirty="0" smtClean="0">
                <a:solidFill>
                  <a:schemeClr val="tx1"/>
                </a:solidFill>
              </a:rPr>
              <a:t>(</a:t>
            </a:r>
            <a:r>
              <a:rPr lang="zh-CN" altLang="en-US" sz="1050" dirty="0" smtClean="0">
                <a:solidFill>
                  <a:schemeClr val="tx1"/>
                </a:solidFill>
              </a:rPr>
              <a:t>周内</a:t>
            </a:r>
            <a:r>
              <a:rPr lang="en-US" altLang="zh-CN" sz="1050" dirty="0" smtClean="0">
                <a:solidFill>
                  <a:schemeClr val="tx1"/>
                </a:solidFill>
              </a:rPr>
              <a:t>)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661494" y="6321583"/>
            <a:ext cx="1022876" cy="286872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码率</a:t>
            </a:r>
            <a:r>
              <a:rPr lang="en-US" altLang="zh-CN" sz="1050" dirty="0" smtClean="0">
                <a:solidFill>
                  <a:schemeClr val="tx1"/>
                </a:solidFill>
              </a:rPr>
              <a:t>5%+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2812145" y="6321583"/>
            <a:ext cx="1022876" cy="286872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码率</a:t>
            </a:r>
            <a:r>
              <a:rPr lang="en-US" altLang="zh-CN" sz="1050" dirty="0">
                <a:solidFill>
                  <a:schemeClr val="tx1"/>
                </a:solidFill>
              </a:rPr>
              <a:t>1</a:t>
            </a:r>
            <a:r>
              <a:rPr lang="en-US" altLang="zh-CN" sz="1050" dirty="0" smtClean="0">
                <a:solidFill>
                  <a:schemeClr val="tx1"/>
                </a:solidFill>
              </a:rPr>
              <a:t>%+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75" name="下箭头 74"/>
          <p:cNvSpPr/>
          <p:nvPr/>
        </p:nvSpPr>
        <p:spPr>
          <a:xfrm>
            <a:off x="2140706" y="5984896"/>
            <a:ext cx="213986" cy="342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下箭头 75"/>
          <p:cNvSpPr/>
          <p:nvPr/>
        </p:nvSpPr>
        <p:spPr>
          <a:xfrm>
            <a:off x="3230924" y="5944479"/>
            <a:ext cx="213986" cy="342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271731" y="4652516"/>
            <a:ext cx="1210235" cy="286872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第三方编码器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1002326" y="5036712"/>
            <a:ext cx="3587606" cy="6442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739046" y="4188922"/>
            <a:ext cx="3504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X</a:t>
            </a:r>
            <a:endParaRPr lang="zh-CN" alt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3217596" y="3283661"/>
            <a:ext cx="1210235" cy="286872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素材</a:t>
            </a:r>
            <a:r>
              <a:rPr lang="zh-CN" altLang="en-US" sz="1050" dirty="0" smtClean="0">
                <a:solidFill>
                  <a:schemeClr val="tx1"/>
                </a:solidFill>
              </a:rPr>
              <a:t>集</a:t>
            </a:r>
            <a:r>
              <a:rPr lang="en-US" altLang="zh-CN" sz="1050" dirty="0" smtClean="0">
                <a:solidFill>
                  <a:schemeClr val="tx1"/>
                </a:solidFill>
              </a:rPr>
              <a:t>2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3165241" y="2478016"/>
            <a:ext cx="1217476" cy="419290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第三方</a:t>
            </a:r>
            <a:r>
              <a:rPr lang="en-US" altLang="zh-CN" sz="1050" dirty="0" smtClean="0">
                <a:solidFill>
                  <a:schemeClr val="tx1"/>
                </a:solidFill>
              </a:rPr>
              <a:t>/</a:t>
            </a:r>
            <a:r>
              <a:rPr lang="zh-CN" altLang="en-US" sz="1050" dirty="0" smtClean="0">
                <a:solidFill>
                  <a:schemeClr val="tx1"/>
                </a:solidFill>
              </a:rPr>
              <a:t>自研</a:t>
            </a:r>
            <a:endParaRPr lang="en-US" altLang="zh-CN" sz="105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编码器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576395" y="2827312"/>
            <a:ext cx="3504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X</a:t>
            </a:r>
            <a:endParaRPr lang="zh-CN" alt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cxnSp>
        <p:nvCxnSpPr>
          <p:cNvPr id="83" name="直接连接符 82"/>
          <p:cNvCxnSpPr/>
          <p:nvPr/>
        </p:nvCxnSpPr>
        <p:spPr>
          <a:xfrm>
            <a:off x="4748992" y="2389115"/>
            <a:ext cx="22976" cy="4406307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圆角矩形 83"/>
          <p:cNvSpPr/>
          <p:nvPr/>
        </p:nvSpPr>
        <p:spPr>
          <a:xfrm>
            <a:off x="5030144" y="3278445"/>
            <a:ext cx="1210235" cy="286872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素材</a:t>
            </a:r>
            <a:r>
              <a:rPr lang="zh-CN" altLang="en-US" sz="1050" dirty="0" smtClean="0">
                <a:solidFill>
                  <a:schemeClr val="tx1"/>
                </a:solidFill>
              </a:rPr>
              <a:t>集</a:t>
            </a:r>
            <a:r>
              <a:rPr lang="en-US" altLang="zh-CN" sz="1050" dirty="0" smtClean="0">
                <a:solidFill>
                  <a:schemeClr val="tx1"/>
                </a:solidFill>
              </a:rPr>
              <a:t>3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5021452" y="2478016"/>
            <a:ext cx="1217476" cy="419290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第三方</a:t>
            </a:r>
            <a:r>
              <a:rPr lang="en-US" altLang="zh-CN" sz="1050" dirty="0" smtClean="0">
                <a:solidFill>
                  <a:schemeClr val="tx1"/>
                </a:solidFill>
              </a:rPr>
              <a:t>/</a:t>
            </a:r>
            <a:r>
              <a:rPr lang="zh-CN" altLang="en-US" sz="1050" dirty="0" smtClean="0">
                <a:solidFill>
                  <a:schemeClr val="tx1"/>
                </a:solidFill>
              </a:rPr>
              <a:t>自研</a:t>
            </a:r>
            <a:endParaRPr lang="en-US" altLang="zh-CN" sz="105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050" dirty="0" smtClean="0">
                <a:solidFill>
                  <a:schemeClr val="tx1"/>
                </a:solidFill>
              </a:rPr>
              <a:t>编码器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3064093" y="2108226"/>
            <a:ext cx="14763" cy="2831162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5454956" y="2842723"/>
            <a:ext cx="3504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X</a:t>
            </a:r>
            <a:endParaRPr lang="zh-CN" alt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88" name="流程图: 文档 87"/>
          <p:cNvSpPr/>
          <p:nvPr/>
        </p:nvSpPr>
        <p:spPr>
          <a:xfrm>
            <a:off x="3298955" y="3762184"/>
            <a:ext cx="1065495" cy="45948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 </a:t>
            </a:r>
            <a:r>
              <a:rPr lang="zh-CN" altLang="en-US" sz="1200" dirty="0" smtClean="0"/>
              <a:t>标准交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付文档</a:t>
            </a:r>
            <a:endParaRPr lang="zh-CN" altLang="en-US" sz="1200" dirty="0"/>
          </a:p>
        </p:txBody>
      </p:sp>
      <p:sp>
        <p:nvSpPr>
          <p:cNvPr id="89" name="流程图: 文档 88"/>
          <p:cNvSpPr/>
          <p:nvPr/>
        </p:nvSpPr>
        <p:spPr>
          <a:xfrm>
            <a:off x="5062323" y="3758283"/>
            <a:ext cx="1065495" cy="45948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 </a:t>
            </a:r>
            <a:r>
              <a:rPr lang="zh-CN" altLang="en-US" sz="1200" dirty="0" smtClean="0"/>
              <a:t>标准交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付文档</a:t>
            </a:r>
            <a:endParaRPr lang="zh-CN" altLang="en-US" sz="1200" dirty="0"/>
          </a:p>
        </p:txBody>
      </p:sp>
      <p:cxnSp>
        <p:nvCxnSpPr>
          <p:cNvPr id="90" name="直接连接符 89"/>
          <p:cNvCxnSpPr/>
          <p:nvPr/>
        </p:nvCxnSpPr>
        <p:spPr>
          <a:xfrm flipH="1">
            <a:off x="6539237" y="2381351"/>
            <a:ext cx="4931115" cy="0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6891561" y="2675249"/>
            <a:ext cx="2980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对标类型</a:t>
            </a:r>
            <a:endParaRPr lang="zh-CN" alt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7214385" y="3878569"/>
            <a:ext cx="3205959" cy="450776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硬件编码器</a:t>
            </a:r>
            <a:r>
              <a:rPr lang="en-US" altLang="zh-CN" sz="1400" dirty="0" smtClean="0">
                <a:solidFill>
                  <a:schemeClr val="tx1"/>
                </a:solidFill>
              </a:rPr>
              <a:t>: </a:t>
            </a:r>
            <a:r>
              <a:rPr lang="zh-CN" altLang="en-US" sz="1400" dirty="0" smtClean="0">
                <a:solidFill>
                  <a:schemeClr val="tx1"/>
                </a:solidFill>
              </a:rPr>
              <a:t>瀚博</a:t>
            </a:r>
            <a:r>
              <a:rPr lang="en-US" altLang="zh-CN" sz="1400" dirty="0" smtClean="0">
                <a:solidFill>
                  <a:schemeClr val="tx1"/>
                </a:solidFill>
              </a:rPr>
              <a:t>, T4 GPU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7213528" y="4523124"/>
            <a:ext cx="3592124" cy="644351"/>
          </a:xfrm>
          <a:prstGeom prst="roundRect">
            <a:avLst/>
          </a:prstGeom>
          <a:solidFill>
            <a:srgbClr val="C8E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     软件编码器</a:t>
            </a:r>
            <a:r>
              <a:rPr lang="en-US" altLang="zh-CN" sz="1400" dirty="0" smtClean="0">
                <a:solidFill>
                  <a:schemeClr val="tx1"/>
                </a:solidFill>
              </a:rPr>
              <a:t>: BILIAVC, BILIHEVC, BILIAV1</a:t>
            </a:r>
          </a:p>
          <a:p>
            <a:r>
              <a:rPr lang="en-US" altLang="zh-CN" sz="1400" dirty="0" smtClean="0">
                <a:solidFill>
                  <a:schemeClr val="tx1"/>
                </a:solidFill>
              </a:rPr>
              <a:t>                         X264, X265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975087" y="1143407"/>
            <a:ext cx="6536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编码器准入流程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编码器准入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5087" y="1143407"/>
            <a:ext cx="500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项目效果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zh-CN" altLang="en-US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24770" y="2643821"/>
            <a:ext cx="560698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             </a:t>
            </a: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有准入</a:t>
            </a:r>
            <a:endParaRPr lang="en-US" altLang="zh-CN" sz="3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采购和基架团队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有基准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可依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厂商自测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无需前期集成</a:t>
            </a:r>
            <a:endParaRPr lang="en-US" altLang="zh-CN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节省人力成本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(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月级别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--&gt;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周级别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有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预期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收益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1842" y="2643820"/>
            <a:ext cx="5431087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                 </a:t>
            </a: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无准入</a:t>
            </a:r>
            <a:endParaRPr lang="en-US" altLang="zh-CN" sz="3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采购和基架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团队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很难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判断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好坏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会先集成测试一下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多媒体介入测试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无法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提前评估收益</a:t>
            </a:r>
            <a:endParaRPr lang="en-US" altLang="zh-CN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编码器准入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5087" y="1143407"/>
            <a:ext cx="500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项目进展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zh-CN" altLang="en-US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21074" y="1995241"/>
            <a:ext cx="5170991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测试已完成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</a:t>
            </a:r>
          </a:p>
          <a:p>
            <a:pPr marL="114300" lvl="2"/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3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种自研编码器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*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点直播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114300" lvl="2"/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X264, x265</a:t>
            </a:r>
          </a:p>
          <a:p>
            <a:pPr marL="114300" lvl="2"/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瀚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博</a:t>
            </a:r>
          </a:p>
          <a:p>
            <a:pPr marL="114300" lvl="2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涌现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(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自测后放弃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复验完成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</a:t>
            </a:r>
          </a:p>
          <a:p>
            <a:pPr marL="114300" lvl="2"/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NETINT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（～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3%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复验中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</a:t>
            </a:r>
          </a:p>
          <a:p>
            <a:pPr marL="114300" lvl="2"/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腾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讯云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codec(264, 265, av1)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主要工作回顾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87228" y="1709192"/>
            <a:ext cx="79510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技术降本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编码器准入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直能力聚合</a:t>
            </a:r>
            <a:endParaRPr lang="en-US" altLang="zh-CN" sz="32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其他工作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4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23"/>
    </mc:Choice>
    <mc:Fallback xmlns="">
      <p:transition spd="slow" advTm="5472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17"/>
          <p:cNvSpPr>
            <a:spLocks noChangeArrowheads="1"/>
          </p:cNvSpPr>
          <p:nvPr/>
        </p:nvSpPr>
        <p:spPr bwMode="auto">
          <a:xfrm>
            <a:off x="0" y="2434616"/>
            <a:ext cx="3317966" cy="1560849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目录</a:t>
            </a:r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30" name="矩形 17"/>
          <p:cNvSpPr>
            <a:spLocks noChangeArrowheads="1"/>
          </p:cNvSpPr>
          <p:nvPr/>
        </p:nvSpPr>
        <p:spPr bwMode="auto">
          <a:xfrm>
            <a:off x="3395072" y="2434615"/>
            <a:ext cx="152400" cy="1560849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44051" y="1259226"/>
            <a:ext cx="6551542" cy="3911626"/>
            <a:chOff x="4599419" y="1805612"/>
            <a:chExt cx="6551542" cy="3911626"/>
          </a:xfrm>
        </p:grpSpPr>
        <p:sp>
          <p:nvSpPr>
            <p:cNvPr id="20" name="MH_Entry_1"/>
            <p:cNvSpPr txBox="1"/>
            <p:nvPr>
              <p:custDataLst>
                <p:tags r:id="rId1"/>
              </p:custDataLst>
            </p:nvPr>
          </p:nvSpPr>
          <p:spPr>
            <a:xfrm>
              <a:off x="5073905" y="1805612"/>
              <a:ext cx="6077056" cy="629003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-1" fmla="*/ 3064329 w 3155769"/>
                <a:gd name="connsiteY0-2" fmla="*/ 437055 h 528495"/>
                <a:gd name="connsiteX1-3" fmla="*/ 0 w 3155769"/>
                <a:gd name="connsiteY1-4" fmla="*/ 437055 h 528495"/>
                <a:gd name="connsiteX2-5" fmla="*/ 0 w 3155769"/>
                <a:gd name="connsiteY2-6" fmla="*/ 0 h 528495"/>
                <a:gd name="connsiteX3-7" fmla="*/ 3064329 w 3155769"/>
                <a:gd name="connsiteY3-8" fmla="*/ 0 h 528495"/>
                <a:gd name="connsiteX4-9" fmla="*/ 3155769 w 3155769"/>
                <a:gd name="connsiteY4-10" fmla="*/ 528495 h 528495"/>
                <a:gd name="connsiteX0-11" fmla="*/ 3064329 w 3064329"/>
                <a:gd name="connsiteY0-12" fmla="*/ 437055 h 437055"/>
                <a:gd name="connsiteX1-13" fmla="*/ 0 w 3064329"/>
                <a:gd name="connsiteY1-14" fmla="*/ 437055 h 437055"/>
                <a:gd name="connsiteX2-15" fmla="*/ 0 w 3064329"/>
                <a:gd name="connsiteY2-16" fmla="*/ 0 h 437055"/>
                <a:gd name="connsiteX3-17" fmla="*/ 3064329 w 3064329"/>
                <a:gd name="connsiteY3-18" fmla="*/ 0 h 4370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rgbClr val="08B3EB"/>
                  </a:gs>
                  <a:gs pos="100000">
                    <a:srgbClr val="3BB3E5">
                      <a:alpha val="0"/>
                    </a:srgbClr>
                  </a:gs>
                </a:gsLst>
                <a:lin ang="0" scaled="0"/>
              </a:gradFill>
            </a:ln>
          </p:spPr>
          <p:txBody>
            <a:bodyPr wrap="square" lIns="350766" tIns="0" rIns="0" bIns="0" rtlCol="0" anchor="ctr" anchorCtr="0">
              <a:no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Microsoft Tai Le" panose="020B0502040204020203" pitchFamily="34" charset="0"/>
                </a:rPr>
                <a:t>自我介绍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Tai Le" panose="020B0502040204020203" pitchFamily="34" charset="0"/>
              </a:endParaRPr>
            </a:p>
          </p:txBody>
        </p:sp>
        <p:sp>
          <p:nvSpPr>
            <p:cNvPr id="21" name="MH_Entry_2"/>
            <p:cNvSpPr txBox="1"/>
            <p:nvPr>
              <p:custDataLst>
                <p:tags r:id="rId2"/>
              </p:custDataLst>
            </p:nvPr>
          </p:nvSpPr>
          <p:spPr>
            <a:xfrm>
              <a:off x="5073905" y="2902693"/>
              <a:ext cx="6077056" cy="629003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-1" fmla="*/ 3064329 w 3155769"/>
                <a:gd name="connsiteY0-2" fmla="*/ 437055 h 528495"/>
                <a:gd name="connsiteX1-3" fmla="*/ 0 w 3155769"/>
                <a:gd name="connsiteY1-4" fmla="*/ 437055 h 528495"/>
                <a:gd name="connsiteX2-5" fmla="*/ 0 w 3155769"/>
                <a:gd name="connsiteY2-6" fmla="*/ 0 h 528495"/>
                <a:gd name="connsiteX3-7" fmla="*/ 3064329 w 3155769"/>
                <a:gd name="connsiteY3-8" fmla="*/ 0 h 528495"/>
                <a:gd name="connsiteX4-9" fmla="*/ 3155769 w 3155769"/>
                <a:gd name="connsiteY4-10" fmla="*/ 528495 h 528495"/>
                <a:gd name="connsiteX0-11" fmla="*/ 3064329 w 3064329"/>
                <a:gd name="connsiteY0-12" fmla="*/ 437055 h 437055"/>
                <a:gd name="connsiteX1-13" fmla="*/ 0 w 3064329"/>
                <a:gd name="connsiteY1-14" fmla="*/ 437055 h 437055"/>
                <a:gd name="connsiteX2-15" fmla="*/ 0 w 3064329"/>
                <a:gd name="connsiteY2-16" fmla="*/ 0 h 437055"/>
                <a:gd name="connsiteX3-17" fmla="*/ 3064329 w 3064329"/>
                <a:gd name="connsiteY3-18" fmla="*/ 0 h 4370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rgbClr val="3BB3E5"/>
                  </a:gs>
                  <a:gs pos="100000">
                    <a:srgbClr val="3BB3E5">
                      <a:alpha val="0"/>
                    </a:srgbClr>
                  </a:gs>
                </a:gsLst>
                <a:lin ang="0" scaled="0"/>
              </a:gradFill>
            </a:ln>
          </p:spPr>
          <p:txBody>
            <a:bodyPr wrap="square" lIns="350766" tIns="0" rIns="0" bIns="0" rtlCol="0" anchor="ctr" anchorCtr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Microsoft Tai Le" panose="020B0502040204020203" pitchFamily="34" charset="0"/>
                  <a:ea typeface="微软雅黑" panose="020B0503020204020204" pitchFamily="34" charset="-122"/>
                  <a:cs typeface="Microsoft Tai Le" panose="020B0502040204020203" pitchFamily="34" charset="0"/>
                </a:rPr>
                <a:t>主要成果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Microsoft Tai Le" panose="020B0502040204020203" pitchFamily="34" charset="0"/>
                <a:ea typeface="微软雅黑" panose="020B0503020204020204" pitchFamily="34" charset="-122"/>
                <a:cs typeface="Microsoft Tai Le" panose="020B0502040204020203" pitchFamily="34" charset="0"/>
              </a:endParaRPr>
            </a:p>
          </p:txBody>
        </p:sp>
        <p:sp>
          <p:nvSpPr>
            <p:cNvPr id="22" name="MH_Number_1"/>
            <p:cNvSpPr/>
            <p:nvPr>
              <p:custDataLst>
                <p:tags r:id="rId3"/>
              </p:custDataLst>
            </p:nvPr>
          </p:nvSpPr>
          <p:spPr>
            <a:xfrm>
              <a:off x="4599419" y="1805612"/>
              <a:ext cx="728517" cy="629003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rgbClr val="2DA9E1"/>
            </a:solidFill>
            <a:ln>
              <a:solidFill>
                <a:srgbClr val="08B3EB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MH_Number_2"/>
            <p:cNvSpPr/>
            <p:nvPr>
              <p:custDataLst>
                <p:tags r:id="rId4"/>
              </p:custDataLst>
            </p:nvPr>
          </p:nvSpPr>
          <p:spPr>
            <a:xfrm>
              <a:off x="4599419" y="2902693"/>
              <a:ext cx="728517" cy="629003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rgbClr val="2DA9E1"/>
            </a:solidFill>
            <a:ln>
              <a:solidFill>
                <a:srgbClr val="08B3EB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MH_Entry_1"/>
            <p:cNvSpPr txBox="1"/>
            <p:nvPr>
              <p:custDataLst>
                <p:tags r:id="rId5"/>
              </p:custDataLst>
            </p:nvPr>
          </p:nvSpPr>
          <p:spPr>
            <a:xfrm>
              <a:off x="5073905" y="3995464"/>
              <a:ext cx="6077056" cy="629003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-1" fmla="*/ 3064329 w 3155769"/>
                <a:gd name="connsiteY0-2" fmla="*/ 437055 h 528495"/>
                <a:gd name="connsiteX1-3" fmla="*/ 0 w 3155769"/>
                <a:gd name="connsiteY1-4" fmla="*/ 437055 h 528495"/>
                <a:gd name="connsiteX2-5" fmla="*/ 0 w 3155769"/>
                <a:gd name="connsiteY2-6" fmla="*/ 0 h 528495"/>
                <a:gd name="connsiteX3-7" fmla="*/ 3064329 w 3155769"/>
                <a:gd name="connsiteY3-8" fmla="*/ 0 h 528495"/>
                <a:gd name="connsiteX4-9" fmla="*/ 3155769 w 3155769"/>
                <a:gd name="connsiteY4-10" fmla="*/ 528495 h 528495"/>
                <a:gd name="connsiteX0-11" fmla="*/ 3064329 w 3064329"/>
                <a:gd name="connsiteY0-12" fmla="*/ 437055 h 437055"/>
                <a:gd name="connsiteX1-13" fmla="*/ 0 w 3064329"/>
                <a:gd name="connsiteY1-14" fmla="*/ 437055 h 437055"/>
                <a:gd name="connsiteX2-15" fmla="*/ 0 w 3064329"/>
                <a:gd name="connsiteY2-16" fmla="*/ 0 h 437055"/>
                <a:gd name="connsiteX3-17" fmla="*/ 3064329 w 3064329"/>
                <a:gd name="connsiteY3-18" fmla="*/ 0 h 4370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rgbClr val="08B3EB"/>
                  </a:gs>
                  <a:gs pos="100000">
                    <a:srgbClr val="3BB3E5">
                      <a:alpha val="0"/>
                    </a:srgbClr>
                  </a:gs>
                </a:gsLst>
                <a:lin ang="0" scaled="0"/>
              </a:gradFill>
            </a:ln>
          </p:spPr>
          <p:txBody>
            <a:bodyPr wrap="square" lIns="350766" tIns="0" rIns="0" bIns="0" rtlCol="0" anchor="ctr" anchorCtr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Microsoft Tai Le" panose="020B0502040204020203" pitchFamily="34" charset="0"/>
                  <a:ea typeface="微软雅黑" panose="020B0503020204020204" pitchFamily="34" charset="-122"/>
                  <a:cs typeface="Microsoft Tai Le" panose="020B0502040204020203" pitchFamily="34" charset="0"/>
                </a:rPr>
                <a:t>下一步工作计划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Microsoft Tai Le" panose="020B0502040204020203" pitchFamily="34" charset="0"/>
                <a:ea typeface="微软雅黑" panose="020B0503020204020204" pitchFamily="34" charset="-122"/>
                <a:cs typeface="Microsoft Tai Le" panose="020B0502040204020203" pitchFamily="34" charset="0"/>
              </a:endParaRPr>
            </a:p>
          </p:txBody>
        </p:sp>
        <p:sp>
          <p:nvSpPr>
            <p:cNvPr id="26" name="MH_Number_1"/>
            <p:cNvSpPr/>
            <p:nvPr>
              <p:custDataLst>
                <p:tags r:id="rId6"/>
              </p:custDataLst>
            </p:nvPr>
          </p:nvSpPr>
          <p:spPr>
            <a:xfrm>
              <a:off x="4599419" y="3995464"/>
              <a:ext cx="728517" cy="629003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rgbClr val="2DA9E1"/>
            </a:solidFill>
            <a:ln>
              <a:solidFill>
                <a:srgbClr val="08B3EB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MH_Entry_1"/>
            <p:cNvSpPr txBox="1"/>
            <p:nvPr>
              <p:custDataLst>
                <p:tags r:id="rId7"/>
              </p:custDataLst>
            </p:nvPr>
          </p:nvSpPr>
          <p:spPr>
            <a:xfrm>
              <a:off x="5073905" y="5088235"/>
              <a:ext cx="6077056" cy="629003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-1" fmla="*/ 3064329 w 3155769"/>
                <a:gd name="connsiteY0-2" fmla="*/ 437055 h 528495"/>
                <a:gd name="connsiteX1-3" fmla="*/ 0 w 3155769"/>
                <a:gd name="connsiteY1-4" fmla="*/ 437055 h 528495"/>
                <a:gd name="connsiteX2-5" fmla="*/ 0 w 3155769"/>
                <a:gd name="connsiteY2-6" fmla="*/ 0 h 528495"/>
                <a:gd name="connsiteX3-7" fmla="*/ 3064329 w 3155769"/>
                <a:gd name="connsiteY3-8" fmla="*/ 0 h 528495"/>
                <a:gd name="connsiteX4-9" fmla="*/ 3155769 w 3155769"/>
                <a:gd name="connsiteY4-10" fmla="*/ 528495 h 528495"/>
                <a:gd name="connsiteX0-11" fmla="*/ 3064329 w 3064329"/>
                <a:gd name="connsiteY0-12" fmla="*/ 437055 h 437055"/>
                <a:gd name="connsiteX1-13" fmla="*/ 0 w 3064329"/>
                <a:gd name="connsiteY1-14" fmla="*/ 437055 h 437055"/>
                <a:gd name="connsiteX2-15" fmla="*/ 0 w 3064329"/>
                <a:gd name="connsiteY2-16" fmla="*/ 0 h 437055"/>
                <a:gd name="connsiteX3-17" fmla="*/ 3064329 w 3064329"/>
                <a:gd name="connsiteY3-18" fmla="*/ 0 h 4370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rgbClr val="08B3EB"/>
                  </a:gs>
                  <a:gs pos="100000">
                    <a:srgbClr val="3BB3E5">
                      <a:alpha val="0"/>
                    </a:srgbClr>
                  </a:gs>
                </a:gsLst>
                <a:lin ang="0" scaled="0"/>
              </a:gradFill>
            </a:ln>
          </p:spPr>
          <p:txBody>
            <a:bodyPr wrap="square" lIns="350766" tIns="0" rIns="0" bIns="0" rtlCol="0" anchor="ctr" anchorCtr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Microsoft Tai Le" panose="020B0502040204020203" pitchFamily="34" charset="0"/>
                  <a:ea typeface="微软雅黑" panose="020B0503020204020204" pitchFamily="34" charset="-122"/>
                  <a:cs typeface="Microsoft Tai Le" panose="020B0502040204020203" pitchFamily="34" charset="0"/>
                </a:rPr>
                <a:t>建议及意见</a:t>
              </a:r>
            </a:p>
          </p:txBody>
        </p:sp>
        <p:sp>
          <p:nvSpPr>
            <p:cNvPr id="13" name="MH_Number_1"/>
            <p:cNvSpPr/>
            <p:nvPr>
              <p:custDataLst>
                <p:tags r:id="rId8"/>
              </p:custDataLst>
            </p:nvPr>
          </p:nvSpPr>
          <p:spPr>
            <a:xfrm>
              <a:off x="4599419" y="5088235"/>
              <a:ext cx="728517" cy="629003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rgbClr val="2DA9E1"/>
            </a:solidFill>
            <a:ln>
              <a:solidFill>
                <a:srgbClr val="08B3EB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"/>
    </mc:Choice>
    <mc:Fallback xmlns="">
      <p:transition spd="slow" advTm="49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点直能力聚合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5087" y="1143407"/>
            <a:ext cx="4231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秉持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工程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要服务于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业务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12030" y="1666627"/>
            <a:ext cx="3389886" cy="4493538"/>
            <a:chOff x="1788605" y="1777864"/>
            <a:chExt cx="3389886" cy="4493538"/>
          </a:xfrm>
        </p:grpSpPr>
        <p:sp>
          <p:nvSpPr>
            <p:cNvPr id="12" name="文本框 11"/>
            <p:cNvSpPr txBox="1"/>
            <p:nvPr/>
          </p:nvSpPr>
          <p:spPr>
            <a:xfrm>
              <a:off x="2584325" y="1777864"/>
              <a:ext cx="1291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业务方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88605" y="2263892"/>
              <a:ext cx="1584794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zh-CN" altLang="en-US" sz="20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点播</a:t>
              </a:r>
              <a:endPara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20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审核</a:t>
              </a:r>
              <a:endPara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en-US" altLang="zh-CN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OGV</a:t>
              </a: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20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</a:t>
              </a:r>
              <a:endPara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20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星辰</a:t>
              </a:r>
              <a:endPara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创作</a:t>
              </a:r>
              <a:r>
                <a:rPr lang="zh-CN" altLang="en-US" sz="20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endPara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540155" y="2301084"/>
              <a:ext cx="1638336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直播</a:t>
              </a:r>
              <a:endPara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赛事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人工智能平台</a:t>
              </a:r>
              <a:endPara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必剪</a:t>
              </a: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猫耳</a:t>
              </a:r>
              <a:endPara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漫画</a:t>
              </a:r>
              <a:endPara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defRPr/>
              </a:pP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62" y="935066"/>
            <a:ext cx="5680678" cy="56584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5646" y="6150114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团队全年完成新增需求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上百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个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主导或参与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B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端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专项十多个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3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"/>
          <a:stretch/>
        </p:blipFill>
        <p:spPr>
          <a:xfrm>
            <a:off x="6641103" y="1838390"/>
            <a:ext cx="5452978" cy="49999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点直能力聚合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5087" y="1143407"/>
            <a:ext cx="42310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直播转码和云导播台合并</a:t>
            </a:r>
          </a:p>
          <a:p>
            <a:pPr lvl="0"/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(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接入自研转码核心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</a:p>
          <a:p>
            <a:pPr lvl="0"/>
            <a:endParaRPr lang="zh-CN" altLang="en-US" sz="14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zh-CN" altLang="en-US" sz="14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36132" y="252462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直播云导</a:t>
            </a:r>
            <a:r>
              <a:rPr lang="zh-CN" altLang="en-US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播台架构</a:t>
            </a:r>
            <a:endParaRPr lang="en-US" altLang="zh-CN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52" y="2893955"/>
            <a:ext cx="6222802" cy="379277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891275" y="13042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直播转</a:t>
            </a:r>
            <a:r>
              <a:rPr lang="zh-CN" altLang="en-US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码架构</a:t>
            </a:r>
            <a:endParaRPr lang="en-US" altLang="zh-CN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742" y="5697794"/>
            <a:ext cx="6597445" cy="988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5197" y="5697794"/>
            <a:ext cx="5218884" cy="1000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70" y="382684"/>
            <a:ext cx="4770823" cy="64753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点直能力聚合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5087" y="1143407"/>
            <a:ext cx="42310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直播转码和云导播台合并</a:t>
            </a:r>
          </a:p>
          <a:p>
            <a:pPr lvl="0"/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(</a:t>
            </a:r>
            <a:r>
              <a:rPr lang="zh-CN" altLang="en-US" sz="1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接入自研转码核心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</a:p>
          <a:p>
            <a:pPr lvl="0"/>
            <a:endParaRPr lang="zh-CN" altLang="en-US" sz="14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zh-CN" altLang="en-US" sz="14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12988" y="296806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合并后架构</a:t>
            </a:r>
            <a:endParaRPr lang="en-US" altLang="zh-CN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3020" y="4572422"/>
            <a:ext cx="43531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收益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偿还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技术债务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更加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灵活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的接入新业务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方便自研转码核心迭代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9910" y="4173794"/>
            <a:ext cx="4650658" cy="2595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3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076" y="2048751"/>
            <a:ext cx="7649084" cy="2077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点直能力聚合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081" y="4682795"/>
            <a:ext cx="6018415" cy="15081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75086" y="1143407"/>
            <a:ext cx="517633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直播转码和云导播台合并</a:t>
            </a:r>
            <a:endParaRPr lang="en-US" altLang="zh-CN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en-US" altLang="zh-CN" b="1" dirty="0" smtClean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en-US" altLang="zh-CN" b="1" dirty="0" smtClean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en-US" altLang="zh-CN" b="1" dirty="0" smtClean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项目效果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</a:p>
          <a:p>
            <a:pPr lvl="0"/>
            <a:endParaRPr lang="en-US" altLang="zh-CN" b="1" dirty="0" smtClean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S13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多媒体部门的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Owner</a:t>
            </a:r>
            <a:endParaRPr lang="en-US" altLang="zh-CN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en-US" altLang="zh-CN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支持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项</a:t>
            </a:r>
            <a:r>
              <a:rPr lang="zh-CN" altLang="en-US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跨多部门合作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的赛事需求</a:t>
            </a:r>
            <a:endParaRPr lang="en-US" altLang="zh-CN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赛事数据</a:t>
            </a:r>
            <a:endParaRPr lang="en-US" altLang="zh-CN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外挂字幕</a:t>
            </a:r>
            <a:endParaRPr lang="en-US" altLang="zh-CN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按时交付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业务认可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</a:p>
          <a:p>
            <a:pPr lvl="0"/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推动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项</a:t>
            </a:r>
            <a:r>
              <a:rPr lang="zh-CN" altLang="en-US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技术降本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落地</a:t>
            </a:r>
            <a:endParaRPr lang="en-US" altLang="zh-CN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瀚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博编码器上直播  </a:t>
            </a:r>
            <a:r>
              <a:rPr lang="en-US" altLang="zh-CN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--&gt; 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码率收益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10%-15%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AV1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上直播  </a:t>
            </a:r>
            <a:r>
              <a:rPr lang="en-US" altLang="zh-CN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--&gt; 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码率收益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20%-30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%</a:t>
            </a:r>
          </a:p>
          <a:p>
            <a:endParaRPr lang="zh-CN" altLang="en-US" sz="36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点直能力聚合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5087" y="1143407"/>
            <a:ext cx="4231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赛事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数据</a:t>
            </a:r>
            <a:endParaRPr lang="zh-CN" alt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85" y="1139483"/>
            <a:ext cx="6484807" cy="43635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" y="3179088"/>
            <a:ext cx="5610399" cy="315584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212764" y="5764634"/>
            <a:ext cx="3377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涉及团队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游戏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运营  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WEB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端</a:t>
            </a:r>
            <a:endParaRPr lang="en-US" altLang="zh-CN" b="1" dirty="0" smtClean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赛事业务 直播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中台  算法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团队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…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3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点直能力聚合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5087" y="1143407"/>
            <a:ext cx="42310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外挂字幕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0"/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基于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SEI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实现</a:t>
            </a:r>
            <a:endParaRPr lang="en-US" altLang="zh-CN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0"/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时移也有字幕</a:t>
            </a:r>
            <a:endParaRPr lang="zh-CN" alt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28" y="3813092"/>
            <a:ext cx="5245814" cy="228567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64" y="2651512"/>
            <a:ext cx="6209124" cy="4013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314" y="666879"/>
            <a:ext cx="4832605" cy="31184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517745" y="6098768"/>
            <a:ext cx="3749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涉及团队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游戏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运营  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产品 人工智能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WEB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播放器 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…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0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点直能力聚合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5086" y="1143407"/>
            <a:ext cx="427896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官方频道房 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	</a:t>
            </a:r>
          </a:p>
          <a:p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舞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见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pcu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涨幅达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132%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，日均营收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+51%;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电台涨粉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+96%</a:t>
            </a:r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</a:t>
            </a:r>
            <a:endParaRPr lang="en-US" altLang="zh-CN" sz="1050" b="1" dirty="0" smtClean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105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日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营收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+77%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pcu+142%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arppu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也增长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25</a:t>
            </a:r>
            <a:r>
              <a:rPr lang="en-US" altLang="zh-CN" sz="105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%+</a:t>
            </a:r>
            <a:endParaRPr lang="en-US" altLang="zh-CN" sz="11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99151" y="5730103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涉及团队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直播技术部 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客户端 </a:t>
            </a:r>
            <a:endParaRPr lang="en-US" altLang="zh-CN" b="1" dirty="0" smtClean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业务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1" y="4975123"/>
            <a:ext cx="5031554" cy="18828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06"/>
          <a:stretch/>
        </p:blipFill>
        <p:spPr>
          <a:xfrm>
            <a:off x="790158" y="2465522"/>
            <a:ext cx="3974340" cy="26464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203" y="2465522"/>
            <a:ext cx="5868021" cy="304787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16631" y="1163866"/>
            <a:ext cx="427896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大航海专属直播</a:t>
            </a:r>
          </a:p>
          <a:p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11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场大航海专属直播中有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8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场有明显涨幅（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 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场涨幅约 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160%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 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场涨幅约 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50%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 </a:t>
            </a:r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场涨幅约 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15</a:t>
            </a:r>
            <a:r>
              <a:rPr lang="en-US" altLang="zh-CN" sz="105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%</a:t>
            </a:r>
            <a:endParaRPr lang="en-US" altLang="zh-CN" sz="105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1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点直能力聚合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5087" y="1143407"/>
            <a:ext cx="423109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多人视频连线审核</a:t>
            </a:r>
          </a:p>
          <a:p>
            <a:pPr lvl="0"/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难点</a:t>
            </a:r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</a:p>
          <a:p>
            <a:pPr lvl="0"/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连线合流后截图</a:t>
            </a:r>
            <a:r>
              <a:rPr lang="zh-CN" altLang="en-US" sz="1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无法透传</a:t>
            </a: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连麦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</a:t>
            </a:r>
            <a:r>
              <a:rPr lang="zh-CN" altLang="en-US" sz="1400" b="1" dirty="0" smtClean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播信息</a:t>
            </a:r>
            <a:endParaRPr lang="en-US" altLang="zh-CN" sz="1400" b="1" dirty="0" smtClean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审核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无法定位到主播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备选方案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前端合成</a:t>
            </a:r>
            <a:r>
              <a:rPr lang="en-US" altLang="zh-CN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uid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水印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结合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JPEG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文档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sz="1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半天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给出解法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位置信息塞入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JPEG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</a:t>
            </a:r>
            <a:r>
              <a:rPr lang="en-US" altLang="zh-C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comment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字段</a:t>
            </a:r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中</a:t>
            </a:r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en-US" altLang="zh-CN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输出专利</a:t>
            </a:r>
            <a:r>
              <a:rPr lang="en-US" altLang="zh-CN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---</a:t>
            </a:r>
            <a:r>
              <a:rPr lang="zh-CN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一</a:t>
            </a:r>
            <a:r>
              <a: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种多人视频连线场景机审切帧的方法</a:t>
            </a:r>
            <a:endParaRPr lang="en-US" altLang="zh-CN" sz="11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88" y="4443476"/>
            <a:ext cx="6458274" cy="22802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6" y="1139483"/>
            <a:ext cx="6869797" cy="391243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749758" y="5636697"/>
            <a:ext cx="3518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涉及团队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直播审核产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/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研 客户端 </a:t>
            </a:r>
            <a:endParaRPr lang="en-US" altLang="zh-CN" b="1" dirty="0" smtClean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直播业务 平台前端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…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0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点直能力聚合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5087" y="1143407"/>
            <a:ext cx="42310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其他业务成果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en-US" altLang="zh-CN" sz="14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CV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工程化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—&gt; </a:t>
            </a:r>
            <a:r>
              <a:rPr lang="zh-CN" altLang="en-US" sz="1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游戏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识别</a:t>
            </a:r>
            <a:endParaRPr lang="en-US" altLang="zh-CN" sz="14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   </a:t>
            </a: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从</a:t>
            </a:r>
            <a:r>
              <a:rPr lang="en-US" altLang="zh-CN" sz="1400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LOL</a:t>
            </a:r>
            <a:r>
              <a:rPr lang="en-US" altLang="zh-CN" sz="1400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—&gt; </a:t>
            </a:r>
            <a:r>
              <a:rPr lang="zh-CN" altLang="en-US" sz="1400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王</a:t>
            </a: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者荣耀</a:t>
            </a:r>
            <a:r>
              <a:rPr lang="en-US" altLang="zh-CN" sz="1400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1400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覆盖点播和直播</a:t>
            </a:r>
            <a:endParaRPr lang="en-US" altLang="zh-CN" sz="1400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   UV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渗透率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</a:t>
            </a:r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%+</a:t>
            </a:r>
            <a:endParaRPr lang="zh-CN" altLang="en-US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44" y="2528402"/>
            <a:ext cx="5858579" cy="43193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/>
          <a:stretch/>
        </p:blipFill>
        <p:spPr>
          <a:xfrm>
            <a:off x="5835535" y="1296785"/>
            <a:ext cx="6283753" cy="30417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28804" y="5153644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涉及团队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游戏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运营   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WEB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端 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端</a:t>
            </a:r>
            <a:endParaRPr lang="en-US" altLang="zh-CN" b="1" dirty="0" smtClean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直播业务</a:t>
            </a:r>
            <a:r>
              <a:rPr lang="en-US" altLang="zh-CN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中台  算法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团队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…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点直能力聚合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66" y="3229462"/>
            <a:ext cx="7005484" cy="33537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75086" y="1143407"/>
            <a:ext cx="5767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其他业务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成果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--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探索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AIGC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应用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en-US" altLang="zh-CN" sz="14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OGV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高能看点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3.0</a:t>
            </a:r>
          </a:p>
          <a:p>
            <a:pPr lvl="0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（了解业务痛点，落地平台能力）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 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高能进度条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 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基于视频指纹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  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运营人工打点</a:t>
            </a:r>
          </a:p>
          <a:p>
            <a:pPr lvl="0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（覆盖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70%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，还有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30%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未覆盖）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550" y="2471265"/>
            <a:ext cx="4835609" cy="29955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32685" y="1953640"/>
            <a:ext cx="2662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预估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收益</a:t>
            </a:r>
            <a:r>
              <a: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en-US" altLang="zh-CN" sz="2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1.5w/</a:t>
            </a: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天</a:t>
            </a:r>
            <a:endParaRPr lang="en-US" altLang="zh-CN" sz="24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75215" y="5701852"/>
            <a:ext cx="3839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涉及团队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OGV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产品</a:t>
            </a:r>
            <a:r>
              <a:rPr lang="en-US" altLang="zh-CN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/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研发  人工智能</a:t>
            </a:r>
            <a:endParaRPr lang="en-US" altLang="zh-CN" b="1" dirty="0" smtClean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点播业务 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算法</a:t>
            </a:r>
            <a:r>
              <a:rPr lang="zh-CN" altLang="en-US" b="1" dirty="0" smtClean="0">
                <a:solidFill>
                  <a:prstClr val="white">
                    <a:lumMod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团队</a:t>
            </a:r>
            <a:endParaRPr lang="en-US" altLang="zh-CN" b="1" dirty="0">
              <a:solidFill>
                <a:prstClr val="white">
                  <a:lumMod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自我介绍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1448972" y="1941885"/>
            <a:ext cx="84880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月加入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站的第一届校招生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负责点播转码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系统相关的研发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年后接触直播相关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年底带多媒体工程团队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立足于多媒体技术，服务业务、支撑业务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23"/>
    </mc:Choice>
    <mc:Fallback xmlns="">
      <p:transition spd="slow" advTm="5472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点直能力聚合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87" y="3799061"/>
            <a:ext cx="5666992" cy="28890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906" y="1195518"/>
            <a:ext cx="6081856" cy="54925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75087" y="1143407"/>
            <a:ext cx="4231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秉持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工程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要服务于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业务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endParaRPr lang="en-US" altLang="zh-CN" sz="14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历史贡献</a:t>
            </a: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:</a:t>
            </a:r>
          </a:p>
          <a:p>
            <a:pPr lvl="0"/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1. </a:t>
            </a:r>
            <a:r>
              <a:rPr lang="zh-CN" altLang="en-US" sz="14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点播定制转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码</a:t>
            </a: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每天服务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百万级转码任务</a:t>
            </a: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灵活适配机审的额外需求 </a:t>
            </a: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1snf</a:t>
            </a:r>
            <a:r>
              <a:rPr lang="en-US" altLang="zh-CN" sz="14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, </a:t>
            </a:r>
            <a:r>
              <a:rPr lang="en-US" altLang="zh-CN" sz="1400" b="1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tisi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等等</a:t>
            </a: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</a:p>
          <a:p>
            <a:pPr lvl="0"/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2. 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窄带高清普通</a:t>
            </a:r>
            <a:r>
              <a:rPr lang="en-US" altLang="zh-CN" sz="14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vmaf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和</a:t>
            </a: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phone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同出</a:t>
            </a: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持续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节省</a:t>
            </a:r>
            <a:r>
              <a:rPr lang="en-US" altLang="zh-CN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50%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机器资源</a:t>
            </a: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, 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每年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节省机器成本千万级</a:t>
            </a:r>
            <a:r>
              <a:rPr lang="en-US" altLang="zh-CN" sz="14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团队管理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9231" y="1141454"/>
            <a:ext cx="54668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22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年底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开始带团队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团队全年完成新增需求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上百个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支持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专项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十多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个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落地多个平台能力</a:t>
            </a:r>
            <a:endParaRPr lang="zh-CN" altLang="en-US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Q3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完成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55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个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新增需求，</a:t>
            </a:r>
            <a:r>
              <a:rPr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其中包括降本需求9个</a:t>
            </a:r>
            <a:r>
              <a:rPr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, 业务需求22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个</a:t>
            </a:r>
            <a:endParaRPr sz="2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sz="2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上半年多个组员得到晋升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:</a:t>
            </a:r>
          </a:p>
          <a:p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        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应届校招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: 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音尘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        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咖喱鱼蛋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       Ars</a:t>
            </a:r>
          </a:p>
          <a:p>
            <a:endParaRPr lang="en-US" altLang="zh-CN" sz="2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组员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Ars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参加主站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双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周分享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S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赛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系列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059" y="696983"/>
            <a:ext cx="5428166" cy="30759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b="21631"/>
          <a:stretch/>
        </p:blipFill>
        <p:spPr>
          <a:xfrm>
            <a:off x="5489776" y="3487452"/>
            <a:ext cx="4811430" cy="3370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3539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34462" y="1274592"/>
            <a:ext cx="7633865" cy="5137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年会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年部门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优秀员工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参与多次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超级电磁波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成为公司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内训师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核心讲师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白银级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342900" lvl="0" indent="-34290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易云信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参加上海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技术交易所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无障碍技术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演分享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H1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优秀项目奖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技术驱动降本专项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年哔哩哔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哩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十佳优秀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产出工作相关专利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30+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其中授权专利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7" t="23245" r="10680" b="3631"/>
          <a:stretch>
            <a:fillRect/>
          </a:stretch>
        </p:blipFill>
        <p:spPr>
          <a:xfrm>
            <a:off x="3698780" y="5005751"/>
            <a:ext cx="2384143" cy="17109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22" y="780606"/>
            <a:ext cx="1781378" cy="35594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b="12551"/>
          <a:stretch>
            <a:fillRect/>
          </a:stretch>
        </p:blipFill>
        <p:spPr>
          <a:xfrm>
            <a:off x="10306356" y="4505212"/>
            <a:ext cx="1706803" cy="19901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83" y="3728426"/>
            <a:ext cx="2075986" cy="27669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329" y="342391"/>
            <a:ext cx="4423292" cy="29470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53" y="3728426"/>
            <a:ext cx="1946518" cy="25953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76" y="5005874"/>
            <a:ext cx="2281085" cy="1710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47456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下一步工作计划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0063" y="1282941"/>
            <a:ext cx="10494212" cy="4851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进一步拓展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技术视野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广度与深度，提升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前瞻性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探索更好的音视频框架，丰富多媒体云平台能力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积极拉通上下游业务方，挖掘更多潜在业务场景，扩大多媒体云平台的影响力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继续完善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人才培养，形成技术梯队</a:t>
            </a:r>
            <a:endParaRPr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建议和意见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6" name="文本框 5"/>
          <p:cNvSpPr>
            <a:spLocks noChangeArrowheads="1"/>
          </p:cNvSpPr>
          <p:nvPr/>
        </p:nvSpPr>
        <p:spPr bwMode="auto">
          <a:xfrm>
            <a:off x="4433175" y="2566245"/>
            <a:ext cx="321170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96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96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8"/>
    </mc:Choice>
    <mc:Fallback xmlns="">
      <p:transition spd="slow" advTm="210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Freeform 6"/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Freeform 7"/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Freeform 8"/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Freeform 9"/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Freeform 10"/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Freeform 11"/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Freeform 12"/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13"/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14"/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15"/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16"/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8754" y="2465009"/>
            <a:ext cx="534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0CB6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3000" b="1" dirty="0">
              <a:solidFill>
                <a:srgbClr val="0CB6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02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主要工作回顾</a:t>
            </a:r>
            <a:endParaRPr lang="zh-CN" altLang="en-US" sz="3200" b="1" dirty="0">
              <a:solidFill>
                <a:srgbClr val="2DA9E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Roboto Th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87228" y="1709192"/>
            <a:ext cx="79510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技术降本</a:t>
            </a:r>
            <a:endParaRPr lang="en-US" altLang="zh-CN" sz="3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编码器准入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直能力聚合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其他工作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23"/>
    </mc:Choice>
    <mc:Fallback xmlns="">
      <p:transition spd="slow" advTm="5472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降本增效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5087" y="1143407"/>
            <a:ext cx="4176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接入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瀚博编码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器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02141" y="847095"/>
            <a:ext cx="8758794" cy="5770902"/>
            <a:chOff x="1404139" y="796601"/>
            <a:chExt cx="8758794" cy="577090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404139" y="2793124"/>
              <a:ext cx="0" cy="377437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404140" y="3114462"/>
              <a:ext cx="943569" cy="76380"/>
            </a:xfrm>
            <a:prstGeom prst="rect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3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04140" y="2719838"/>
              <a:ext cx="1152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2022.3</a:t>
              </a:r>
              <a:endParaRPr lang="en-GB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404140" y="4724869"/>
              <a:ext cx="943569" cy="76380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3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04140" y="4330246"/>
              <a:ext cx="1223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2022.6</a:t>
              </a:r>
              <a:endParaRPr lang="en-GB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627227" y="2938133"/>
              <a:ext cx="2565477" cy="87440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开始接触</a:t>
              </a:r>
              <a:endPara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altLang="zh-CN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… </a:t>
              </a:r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…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2627227" y="4563963"/>
              <a:ext cx="2565477" cy="133882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持续跟进沟通测试</a:t>
              </a:r>
              <a:endPara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测试性能</a:t>
              </a:r>
              <a:endPara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输出</a:t>
              </a: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报告</a:t>
              </a:r>
              <a:endPara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374367" y="796601"/>
              <a:ext cx="0" cy="574749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6374369" y="3091056"/>
              <a:ext cx="943569" cy="7638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60000">
                  <a:schemeClr val="accent6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3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374369" y="2696432"/>
              <a:ext cx="1152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2023.4</a:t>
              </a:r>
              <a:endParaRPr lang="en-GB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374369" y="4701463"/>
              <a:ext cx="943569" cy="76380"/>
            </a:xfrm>
            <a:prstGeom prst="rect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60000">
                  <a:schemeClr val="accent4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3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374367" y="4306840"/>
              <a:ext cx="137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2023.10</a:t>
              </a:r>
              <a:endParaRPr lang="en-GB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590585" y="2936640"/>
              <a:ext cx="2565477" cy="1338828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点播线上灰度</a:t>
              </a:r>
              <a:endPara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问题处理</a:t>
              </a:r>
              <a:endPara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上线迭代</a:t>
              </a:r>
              <a:endPara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597456" y="4540557"/>
              <a:ext cx="2565477" cy="923330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上线</a:t>
              </a:r>
              <a:r>
                <a:rPr lang="en-US" altLang="zh-CN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S</a:t>
              </a: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赛直播</a:t>
              </a:r>
              <a:endPara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拓展</a:t>
              </a: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延伸</a:t>
              </a:r>
              <a:endPara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374367" y="1369590"/>
              <a:ext cx="943569" cy="7638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60000">
                  <a:schemeClr val="accent5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3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374367" y="1013157"/>
              <a:ext cx="1152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2023.1</a:t>
              </a:r>
              <a:endParaRPr lang="en-GB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585863" y="1038798"/>
              <a:ext cx="2565477" cy="1754326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确认采购</a:t>
              </a:r>
              <a:endPara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接入开发</a:t>
              </a:r>
              <a:endPara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基础建设</a:t>
              </a:r>
              <a:endPara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90204" pitchFamily="34" charset="0"/>
                </a:rPr>
                <a:t>上线准备</a:t>
              </a:r>
              <a:endPara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55484" y="1711665"/>
            <a:ext cx="9395545" cy="4802025"/>
            <a:chOff x="208479" y="1411954"/>
            <a:chExt cx="9616713" cy="5002499"/>
          </a:xfrm>
        </p:grpSpPr>
        <p:sp>
          <p:nvSpPr>
            <p:cNvPr id="33" name="矩形 32"/>
            <p:cNvSpPr/>
            <p:nvPr/>
          </p:nvSpPr>
          <p:spPr>
            <a:xfrm>
              <a:off x="208479" y="1411954"/>
              <a:ext cx="9616713" cy="5002499"/>
            </a:xfrm>
            <a:prstGeom prst="rect">
              <a:avLst/>
            </a:prstGeom>
            <a:solidFill>
              <a:srgbClr val="99CD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>
              <a:off x="2065533" y="1950213"/>
              <a:ext cx="21921" cy="4445144"/>
            </a:xfrm>
            <a:prstGeom prst="line">
              <a:avLst/>
            </a:prstGeom>
            <a:ln w="1270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585943" y="1501177"/>
              <a:ext cx="1107141" cy="452151"/>
            </a:xfrm>
            <a:prstGeom prst="rect">
              <a:avLst/>
            </a:prstGeom>
            <a:solidFill>
              <a:srgbClr val="F9E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前期接入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453851" y="1506945"/>
              <a:ext cx="1107141" cy="452151"/>
            </a:xfrm>
            <a:prstGeom prst="rect">
              <a:avLst/>
            </a:prstGeom>
            <a:solidFill>
              <a:srgbClr val="F9E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接入开发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330546" y="1498062"/>
              <a:ext cx="1107141" cy="452151"/>
            </a:xfrm>
            <a:prstGeom prst="rect">
              <a:avLst/>
            </a:prstGeom>
            <a:solidFill>
              <a:srgbClr val="F9E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灰度上线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317603" y="1502379"/>
              <a:ext cx="1107141" cy="452151"/>
            </a:xfrm>
            <a:prstGeom prst="rect">
              <a:avLst/>
            </a:prstGeom>
            <a:solidFill>
              <a:srgbClr val="F9E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问题处理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339149" y="1506945"/>
              <a:ext cx="1107141" cy="452151"/>
            </a:xfrm>
            <a:prstGeom prst="rect">
              <a:avLst/>
            </a:prstGeom>
            <a:solidFill>
              <a:srgbClr val="F9E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上线迭代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6248504" y="5119213"/>
              <a:ext cx="1225248" cy="286872"/>
            </a:xfrm>
            <a:prstGeom prst="roundRect">
              <a:avLst/>
            </a:prstGeom>
            <a:solidFill>
              <a:srgbClr val="F09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问题记录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537254" y="2231835"/>
              <a:ext cx="1210235" cy="286872"/>
            </a:xfrm>
            <a:prstGeom prst="roundRect">
              <a:avLst/>
            </a:prstGeom>
            <a:solidFill>
              <a:srgbClr val="C8E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厂商自测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537254" y="3234914"/>
              <a:ext cx="1210235" cy="286872"/>
            </a:xfrm>
            <a:prstGeom prst="roundRect">
              <a:avLst/>
            </a:prstGeom>
            <a:solidFill>
              <a:srgbClr val="C8E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点播场景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528783" y="3686767"/>
              <a:ext cx="1210235" cy="286872"/>
            </a:xfrm>
            <a:prstGeom prst="roundRect">
              <a:avLst/>
            </a:prstGeom>
            <a:solidFill>
              <a:srgbClr val="C8E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直播场景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537254" y="4163759"/>
              <a:ext cx="1210235" cy="286872"/>
            </a:xfrm>
            <a:prstGeom prst="roundRect">
              <a:avLst/>
            </a:prstGeom>
            <a:solidFill>
              <a:srgbClr val="C8E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工程复验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531370" y="4658961"/>
              <a:ext cx="1210235" cy="286872"/>
            </a:xfrm>
            <a:prstGeom prst="roundRect">
              <a:avLst/>
            </a:prstGeom>
            <a:solidFill>
              <a:srgbClr val="C8E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正式测评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532202" y="2728408"/>
              <a:ext cx="1210235" cy="286872"/>
            </a:xfrm>
            <a:prstGeom prst="roundRect">
              <a:avLst/>
            </a:prstGeom>
            <a:solidFill>
              <a:srgbClr val="C8E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机器环境配置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537254" y="5114886"/>
              <a:ext cx="1210235" cy="286872"/>
            </a:xfrm>
            <a:prstGeom prst="roundRect">
              <a:avLst/>
            </a:prstGeom>
            <a:solidFill>
              <a:srgbClr val="C8E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报告汇总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535954" y="5589753"/>
              <a:ext cx="1210235" cy="286872"/>
            </a:xfrm>
            <a:prstGeom prst="roundRect">
              <a:avLst/>
            </a:prstGeom>
            <a:solidFill>
              <a:srgbClr val="C8E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横向对比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527981" y="6045678"/>
              <a:ext cx="1210235" cy="286872"/>
            </a:xfrm>
            <a:prstGeom prst="roundRect">
              <a:avLst/>
            </a:prstGeom>
            <a:solidFill>
              <a:srgbClr val="C8E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确认采购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289315" y="2227102"/>
              <a:ext cx="1291363" cy="286872"/>
            </a:xfrm>
            <a:prstGeom prst="roundRect">
              <a:avLst/>
            </a:prstGeom>
            <a:solidFill>
              <a:srgbClr val="F6CD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UAT</a:t>
              </a:r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测试机准备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3929112" y="1950213"/>
              <a:ext cx="23178" cy="4445144"/>
            </a:xfrm>
            <a:prstGeom prst="line">
              <a:avLst/>
            </a:prstGeom>
            <a:ln w="1270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圆角矩形 52"/>
            <p:cNvSpPr/>
            <p:nvPr/>
          </p:nvSpPr>
          <p:spPr>
            <a:xfrm>
              <a:off x="2289314" y="2734600"/>
              <a:ext cx="1291363" cy="286872"/>
            </a:xfrm>
            <a:prstGeom prst="roundRect">
              <a:avLst/>
            </a:prstGeom>
            <a:solidFill>
              <a:srgbClr val="F6CD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caster/</a:t>
              </a:r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监控适配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2289313" y="3228681"/>
              <a:ext cx="1291363" cy="286872"/>
            </a:xfrm>
            <a:prstGeom prst="roundRect">
              <a:avLst/>
            </a:prstGeom>
            <a:solidFill>
              <a:srgbClr val="F6CD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FFmpeg</a:t>
              </a:r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2291394" y="4158583"/>
              <a:ext cx="1291363" cy="286872"/>
            </a:xfrm>
            <a:prstGeom prst="roundRect">
              <a:avLst/>
            </a:prstGeom>
            <a:solidFill>
              <a:srgbClr val="F6CD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编码器数据上报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2289313" y="3691684"/>
              <a:ext cx="1291363" cy="286872"/>
            </a:xfrm>
            <a:prstGeom prst="roundRect">
              <a:avLst/>
            </a:prstGeom>
            <a:solidFill>
              <a:srgbClr val="F6CD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</a:t>
              </a:r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码集成编码器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294172" y="4658961"/>
              <a:ext cx="1291363" cy="286872"/>
            </a:xfrm>
            <a:prstGeom prst="roundRect">
              <a:avLst/>
            </a:prstGeom>
            <a:solidFill>
              <a:srgbClr val="F6CD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业务流程开发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294172" y="5111172"/>
              <a:ext cx="1291363" cy="286872"/>
            </a:xfrm>
            <a:prstGeom prst="roundRect">
              <a:avLst/>
            </a:prstGeom>
            <a:solidFill>
              <a:srgbClr val="F6CD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hive&amp;</a:t>
              </a:r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调度开发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4217063" y="2235959"/>
              <a:ext cx="1268628" cy="286872"/>
            </a:xfrm>
            <a:prstGeom prst="roundRect">
              <a:avLst/>
            </a:prstGeom>
            <a:solidFill>
              <a:srgbClr val="B1EC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日志监控确认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 flipH="1">
              <a:off x="5884243" y="1950213"/>
              <a:ext cx="1" cy="4464240"/>
            </a:xfrm>
            <a:prstGeom prst="line">
              <a:avLst/>
            </a:prstGeom>
            <a:ln w="1270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圆角矩形 60"/>
            <p:cNvSpPr/>
            <p:nvPr/>
          </p:nvSpPr>
          <p:spPr>
            <a:xfrm>
              <a:off x="4217063" y="2694236"/>
              <a:ext cx="1268628" cy="286872"/>
            </a:xfrm>
            <a:prstGeom prst="roundRect">
              <a:avLst/>
            </a:prstGeom>
            <a:solidFill>
              <a:srgbClr val="B1EC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机器监控确认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4215322" y="3231672"/>
              <a:ext cx="1268628" cy="286872"/>
            </a:xfrm>
            <a:prstGeom prst="roundRect">
              <a:avLst/>
            </a:prstGeom>
            <a:solidFill>
              <a:srgbClr val="B1EC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服务日志确认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4215324" y="3686813"/>
              <a:ext cx="1268628" cy="286872"/>
            </a:xfrm>
            <a:prstGeom prst="roundRect">
              <a:avLst/>
            </a:prstGeom>
            <a:solidFill>
              <a:srgbClr val="B1EC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UAT</a:t>
              </a:r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测试通过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4215323" y="4158583"/>
              <a:ext cx="1268628" cy="286872"/>
            </a:xfrm>
            <a:prstGeom prst="roundRect">
              <a:avLst/>
            </a:prstGeom>
            <a:solidFill>
              <a:srgbClr val="B1EC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百分比版本灰度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4215323" y="4658961"/>
              <a:ext cx="1268628" cy="286872"/>
            </a:xfrm>
            <a:prstGeom prst="roundRect">
              <a:avLst/>
            </a:prstGeom>
            <a:solidFill>
              <a:srgbClr val="B1EC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告警相关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4215322" y="5119213"/>
              <a:ext cx="1268628" cy="286872"/>
            </a:xfrm>
            <a:prstGeom prst="roundRect">
              <a:avLst/>
            </a:prstGeom>
            <a:solidFill>
              <a:srgbClr val="B1EC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</a:t>
              </a:r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</a:t>
              </a:r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SOP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6257050" y="2222266"/>
              <a:ext cx="1225248" cy="286872"/>
            </a:xfrm>
            <a:prstGeom prst="roundRect">
              <a:avLst/>
            </a:prstGeom>
            <a:solidFill>
              <a:srgbClr val="F09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发现问题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6250245" y="2693935"/>
              <a:ext cx="1225248" cy="286872"/>
            </a:xfrm>
            <a:prstGeom prst="roundRect">
              <a:avLst/>
            </a:prstGeom>
            <a:solidFill>
              <a:srgbClr val="F09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确认影响面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6248504" y="3234914"/>
              <a:ext cx="1225248" cy="286872"/>
            </a:xfrm>
            <a:prstGeom prst="roundRect">
              <a:avLst/>
            </a:prstGeom>
            <a:solidFill>
              <a:srgbClr val="F09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及时止损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6248504" y="3693346"/>
              <a:ext cx="1225248" cy="286872"/>
            </a:xfrm>
            <a:prstGeom prst="roundRect">
              <a:avLst/>
            </a:prstGeom>
            <a:solidFill>
              <a:srgbClr val="F09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复现问题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6248504" y="4158583"/>
              <a:ext cx="1225248" cy="286872"/>
            </a:xfrm>
            <a:prstGeom prst="roundRect">
              <a:avLst/>
            </a:prstGeom>
            <a:solidFill>
              <a:srgbClr val="F09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协同处理问题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6248504" y="4663338"/>
              <a:ext cx="1225248" cy="286872"/>
            </a:xfrm>
            <a:prstGeom prst="roundRect">
              <a:avLst/>
            </a:prstGeom>
            <a:solidFill>
              <a:srgbClr val="F092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7850693" y="1959096"/>
              <a:ext cx="0" cy="4436261"/>
            </a:xfrm>
            <a:prstGeom prst="line">
              <a:avLst/>
            </a:prstGeom>
            <a:ln w="1270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圆角矩形 73"/>
            <p:cNvSpPr/>
            <p:nvPr/>
          </p:nvSpPr>
          <p:spPr>
            <a:xfrm>
              <a:off x="8283240" y="2221092"/>
              <a:ext cx="1225248" cy="2868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驱动更新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8283240" y="2690095"/>
              <a:ext cx="1225248" cy="2868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SDK</a:t>
              </a:r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8280095" y="3241200"/>
              <a:ext cx="1225248" cy="2868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业务更新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8280095" y="3696309"/>
              <a:ext cx="1225248" cy="2868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Bug</a:t>
              </a:r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修复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8280095" y="4159783"/>
              <a:ext cx="1225248" cy="2868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机器更新</a:t>
              </a:r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SOP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直接箭头连接符 78"/>
            <p:cNvCxnSpPr>
              <a:stCxn id="36" idx="3"/>
              <a:endCxn id="37" idx="1"/>
            </p:cNvCxnSpPr>
            <p:nvPr/>
          </p:nvCxnSpPr>
          <p:spPr>
            <a:xfrm>
              <a:off x="1693084" y="1727253"/>
              <a:ext cx="760767" cy="5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37" idx="3"/>
              <a:endCxn id="38" idx="1"/>
            </p:cNvCxnSpPr>
            <p:nvPr/>
          </p:nvCxnSpPr>
          <p:spPr>
            <a:xfrm flipV="1">
              <a:off x="3560992" y="1724138"/>
              <a:ext cx="769554" cy="88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38" idx="3"/>
              <a:endCxn id="39" idx="1"/>
            </p:cNvCxnSpPr>
            <p:nvPr/>
          </p:nvCxnSpPr>
          <p:spPr>
            <a:xfrm>
              <a:off x="5437687" y="1724138"/>
              <a:ext cx="879916" cy="4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39" idx="3"/>
              <a:endCxn id="40" idx="1"/>
            </p:cNvCxnSpPr>
            <p:nvPr/>
          </p:nvCxnSpPr>
          <p:spPr>
            <a:xfrm>
              <a:off x="7424744" y="1728455"/>
              <a:ext cx="914405" cy="4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4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降本增效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75087" y="1143407"/>
            <a:ext cx="4176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瀚博编码器接入流程</a:t>
            </a:r>
            <a:endParaRPr lang="zh-CN" altLang="en-US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降本增效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44" y="3875914"/>
            <a:ext cx="4720995" cy="25725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1698" y="2035105"/>
            <a:ext cx="44902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瀚博相比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CPU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转码的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H264_NBv1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，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720p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的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PSNR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增加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0.2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，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1080p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的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PSNR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增加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0.02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264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整体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清晰度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码率节省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9.13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%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087" y="1143407"/>
            <a:ext cx="4176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瀚博编码器收益</a:t>
            </a:r>
            <a:endParaRPr lang="zh-CN" altLang="en-US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675" y="4857135"/>
            <a:ext cx="7199730" cy="14862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412" y="1139483"/>
            <a:ext cx="7209149" cy="3624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降本增效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5087" y="1143407"/>
            <a:ext cx="527331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直播窄带高清建设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        ---</a:t>
            </a: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站在巨人的肩膀上</a:t>
            </a:r>
            <a:endParaRPr lang="en-US" altLang="zh-CN" sz="20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800" b="1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022" y="696983"/>
            <a:ext cx="5463571" cy="602828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4189" y="2405291"/>
            <a:ext cx="36264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复用点播的经验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直播竞品调研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素材收集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(top 2000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房间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素材切片转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码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回收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数据分析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点直播画质对齐</a:t>
            </a:r>
          </a:p>
          <a:p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7" y="2149794"/>
            <a:ext cx="10173082" cy="45853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8672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主要成果</a:t>
            </a:r>
            <a:r>
              <a:rPr lang="en-US" altLang="zh-CN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b="1" dirty="0" smtClean="0">
                <a:solidFill>
                  <a:srgbClr val="2DA9E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降本增效</a:t>
            </a:r>
            <a:endParaRPr lang="zh-CN" altLang="en-US" sz="3200" b="1" dirty="0">
              <a:solidFill>
                <a:srgbClr val="2DA9E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5087" y="1143407"/>
            <a:ext cx="527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直播窄带高清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建设</a:t>
            </a:r>
            <a:endParaRPr lang="en-US" altLang="zh-CN" sz="2800" b="1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27905" y="1069780"/>
            <a:ext cx="4167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解决直播转码套餐的</a:t>
            </a:r>
            <a:r>
              <a:rPr lang="zh-CN" altLang="en-US" sz="2000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历史债</a:t>
            </a:r>
            <a:endParaRPr lang="en-US" altLang="zh-CN" sz="2000" dirty="0" smtClean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统一转码套餐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逻辑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,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标准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L0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转码套餐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提供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L-2 ~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L+2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灵活质量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选择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ENTRY"/>
  <p:tag name="ID" val="553514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ENTRY"/>
  <p:tag name="ID" val="553514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NUMBER"/>
  <p:tag name="ID" val="553514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NUMBER"/>
  <p:tag name="ID" val="553514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ENTRY"/>
  <p:tag name="ID" val="553514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NUMBER"/>
  <p:tag name="ID" val="553514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ENTRY"/>
  <p:tag name="ID" val="553514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26215130"/>
  <p:tag name="MH_LIBRARY" val="CONTENTS"/>
  <p:tag name="MH_TYPE" val="NUMBER"/>
  <p:tag name="ID" val="553514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3559</Words>
  <Application>Microsoft Office PowerPoint</Application>
  <PresentationFormat>宽屏</PresentationFormat>
  <Paragraphs>516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Microsoft YaHei UI</vt:lpstr>
      <vt:lpstr>Roboto Th</vt:lpstr>
      <vt:lpstr>等线</vt:lpstr>
      <vt:lpstr>等线</vt:lpstr>
      <vt:lpstr>等线 Light</vt:lpstr>
      <vt:lpstr>微软雅黑</vt:lpstr>
      <vt:lpstr>Arial</vt:lpstr>
      <vt:lpstr>Calibri</vt:lpstr>
      <vt:lpstr>Microsoft Tai Le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bilibili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杨颖婷</dc:creator>
  <cp:lastModifiedBy>青石</cp:lastModifiedBy>
  <cp:revision>1601</cp:revision>
  <cp:lastPrinted>2023-10-31T16:19:40Z</cp:lastPrinted>
  <dcterms:created xsi:type="dcterms:W3CDTF">2023-10-31T16:19:40Z</dcterms:created>
  <dcterms:modified xsi:type="dcterms:W3CDTF">2023-11-02T12:19:56Z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2052-6.2.2.8394</vt:lpwstr>
  </property>
  <property fmtid="{D5CDD505-2E9C-101B-9397-08002B2CF9AE}" pid="3" name="ICV">
    <vt:lpwstr>0970C642BAAE439E0A653063359F636A</vt:lpwstr>
  </property>
</Properties>
</file>